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2"/>
  </p:notesMasterIdLst>
  <p:sldIdLst>
    <p:sldId id="256" r:id="rId3"/>
    <p:sldId id="258" r:id="rId4"/>
    <p:sldId id="267" r:id="rId5"/>
    <p:sldId id="268" r:id="rId6"/>
    <p:sldId id="269" r:id="rId7"/>
    <p:sldId id="270" r:id="rId8"/>
    <p:sldId id="259" r:id="rId9"/>
    <p:sldId id="281" r:id="rId10"/>
    <p:sldId id="280" r:id="rId11"/>
    <p:sldId id="282" r:id="rId12"/>
    <p:sldId id="279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66" r:id="rId2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howGuides="1">
      <p:cViewPr varScale="1">
        <p:scale>
          <a:sx n="70" d="100"/>
          <a:sy n="70" d="100"/>
        </p:scale>
        <p:origin x="1962" y="5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B1A269-2FFA-4285-AC40-E330A345FFC9}" type="datetimeFigureOut">
              <a:rPr lang="pt-BR" smtClean="0"/>
              <a:t>15/07/2025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CE890-7F76-491D-A57A-3FBD2B88DDB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4194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CE890-7F76-491D-A57A-3FBD2B88DDB3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90334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3802E-1BA5-DA44-951A-24AAD64E1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4F0ACA3-F627-E671-2289-E8DB6C8B67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50B3540-3647-6B93-3E38-13E68A2863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4CB2CCE-5FA2-D712-FBB4-C1F5DDE1A5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CE890-7F76-491D-A57A-3FBD2B88DDB3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91446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1B2C0-7A11-2B3E-5AEC-9FFAF3CC7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6665146-948F-0CA9-2DFD-C02163B007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E3F8398-3286-03A4-13B1-364C7E2D1E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1545B95-3879-7210-F12B-D46C9941E7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CE890-7F76-491D-A57A-3FBD2B88DDB3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88545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5476E-A1BC-DAD9-EE61-171D0CF1B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71BF09D-E141-B878-F6BF-8AA53E51EC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300D8AB-860F-D89F-8B43-FF20F6BFB2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F9D2CD8-81B2-F41E-610A-FF8B98F9B2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CE890-7F76-491D-A57A-3FBD2B88DDB3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48425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6A27C1-4693-8248-4AAB-E67A89C48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18F98D7-7A5B-BF0E-C9B1-54F47CE532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ED03501-0725-9C8A-C1EB-61C32599B2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45F2749-49B2-4DA2-F222-F99EFAD7FC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CE890-7F76-491D-A57A-3FBD2B88DDB3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22179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FFA11-4AD9-2F0C-0DB2-3537286A0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BA773AC-6FE7-DF1F-7A6F-E61471551B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8C5347A-A41B-33B8-9EBB-ECF7E49F7B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7634A27-6FB6-E179-AD6E-59520CFFD1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CE890-7F76-491D-A57A-3FBD2B88DDB3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48656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CE890-7F76-491D-A57A-3FBD2B88DDB3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6521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CE890-7F76-491D-A57A-3FBD2B88DDB3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9651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279C0-5A1E-AF5F-CEE3-444DE658E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B376D96-1B0B-AFCC-FBCC-9ABB055BA2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774305F-955F-3367-06C7-7E89FDAC46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BA98A8F-FF80-6865-3468-FBB1218BCB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CE890-7F76-491D-A57A-3FBD2B88DDB3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3552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54766-892A-6A50-4C36-6D3E3EEFF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2BBF0B1-7360-0E9A-2BEB-5F47F87B6F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117D7E8-F984-B5DC-C22B-0DD737FB45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9071260-044E-10AF-281B-143C58CCA3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CE890-7F76-491D-A57A-3FBD2B88DDB3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1781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CE890-7F76-491D-A57A-3FBD2B88DDB3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7636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5D345-AFF0-1E22-2E6C-9A81B17CA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A8C6FD-A221-BBAC-59E0-0A14284892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65BD91-C274-BC59-B99B-0E8A1DB22A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A40EB2-6375-F475-FA79-F14A5C8634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CE890-7F76-491D-A57A-3FBD2B88DDB3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6023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Policy contributions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CE890-7F76-491D-A57A-3FBD2B88DDB3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6680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CE148-072D-2FB8-5AE3-F724F2D94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CC74ADB-0241-EF8B-3AE0-01C2275BC7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27D09B4-F803-C6EC-A33E-6E5CA34DBA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2D8626E-32A3-2710-8C19-CC2B9A2F88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CE890-7F76-491D-A57A-3FBD2B88DDB3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6473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8BEAC-F210-6E44-4594-D40B3ACBE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7C739D1-86B0-52D0-A89A-482076BD8C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B73B9B1-122A-8615-7FE1-194E603D5C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B0B226A-D04E-4F31-556D-3E8EA2FC1E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CE890-7F76-491D-A57A-3FBD2B88DDB3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5867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20A81197-5520-77C1-D3FC-E4485CD508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7860AC4-1C82-A06D-00C0-C47669B0B0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79040" y="2648660"/>
            <a:ext cx="7538720" cy="1860709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 dirty="0"/>
              <a:t>CLIQUE PARA EDITAR </a:t>
            </a:r>
            <a:br>
              <a:rPr lang="pt-BR" dirty="0"/>
            </a:br>
            <a:r>
              <a:rPr lang="pt-BR" dirty="0"/>
              <a:t>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2784387-63A0-6BFB-40A7-3074972942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79040" y="4601445"/>
            <a:ext cx="7538720" cy="87169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F423DD4-B604-D9E1-B7FD-45A0D9D20A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334000" y="0"/>
            <a:ext cx="6912000" cy="6912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4D5F36CC-AA4F-D744-DE85-D3F46EA314B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16519" y="6249593"/>
            <a:ext cx="4114800" cy="451562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E54B8EA9-E1F9-B7DF-784F-2FBD3C7DA5F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26301" y="674370"/>
            <a:ext cx="4648200" cy="12999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98E2FE-FE6A-F9F9-928D-F8A3A1EAB9F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409325" y="1808022"/>
            <a:ext cx="381053" cy="1662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0D3D41-A1D1-3E11-7DA5-B2E3A9650A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403104" y="1900098"/>
            <a:ext cx="381053" cy="16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82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EE8A57-B70C-218A-D43C-7247E2F6E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4C46B0A-1D92-3340-A92A-7CEB3EC212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356DC0F-8313-9104-DCD0-0714C6398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91E0-E92D-1B47-BE9F-8FACA86A3FD4}" type="datetimeFigureOut">
              <a:rPr lang="pt-BR" smtClean="0"/>
              <a:t>15/07/2025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1BBC9A9-D02E-A401-E7D5-B8E3F5C16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89ED08A-E531-54DD-2405-FB100C33B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6CC8-2213-4F48-B886-CBED2FBCFC8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3713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BEE01C3-249B-3FAB-FBCF-BB722F4CCD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6F5E1B9-B9B1-9E68-77B6-276EA81EAB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0786931-FAA0-C1B1-B68F-3AB3001CA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91E0-E92D-1B47-BE9F-8FACA86A3FD4}" type="datetimeFigureOut">
              <a:rPr lang="pt-BR" smtClean="0"/>
              <a:t>15/07/2025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47BBA2A-C315-5F5B-9C87-31D9C31BC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231E937-8895-C211-3A00-4E44BBB99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6CC8-2213-4F48-B886-CBED2FBCFC8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4481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F5D04F-5905-DC63-25EE-24F18EE946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8763"/>
            <a:ext cx="91440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54F4A62-EFB9-0976-A5C6-F4345CB707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84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842E1D7-E560-AC2F-5C9C-FFF8746E0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5270-ED4B-6147-A0DC-9560B96A2DEC}" type="datetimeFigureOut">
              <a:rPr lang="pt-BR" smtClean="0"/>
              <a:t>15/07/2025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75EBBDB-2666-FE29-289D-00DF6EFFD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AF9B639-7245-6BD5-FF78-CF638B633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E0D5E-5A49-9E4B-AFE7-AC42BBC6677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1690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D2FA1B-4E75-44D5-1862-5CB2D84EC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293509-CA69-7E92-4AAE-0C2ECA0EF9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5EE7142-93A3-740F-276F-AFE1667D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5270-ED4B-6147-A0DC-9560B96A2DEC}" type="datetimeFigureOut">
              <a:rPr lang="pt-BR" smtClean="0"/>
              <a:t>15/07/2025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60C8A07-3C3D-283E-9AC4-B101247E5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CAC6061-93F8-BE15-D57F-4BCB18F87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E0D5E-5A49-9E4B-AFE7-AC42BBC6677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0326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18EF58-2B35-9358-2F35-8A8B3671A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D272F1A-D622-1D57-8FDC-C489406FDD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5579212-CD90-67AA-8F5F-3AD9D762C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5270-ED4B-6147-A0DC-9560B96A2DEC}" type="datetimeFigureOut">
              <a:rPr lang="pt-BR" smtClean="0"/>
              <a:t>15/07/2025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DFE67F1-0BE7-FADD-B8A3-9CA2EDF81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C3368D1-2F00-8FE2-6272-542804534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E0D5E-5A49-9E4B-AFE7-AC42BBC6677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9566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8C62D2-B904-E877-BA8F-63A8A0DFA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1416F95-E84B-B4FF-2AA4-C81C2C44E4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09F333E-6EB9-E458-BA16-BD8A761BEF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9AAABD1-72E6-D15B-2B19-78DAB48FD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5270-ED4B-6147-A0DC-9560B96A2DEC}" type="datetimeFigureOut">
              <a:rPr lang="pt-BR" smtClean="0"/>
              <a:t>15/07/2025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6B1F5A5-65D1-41B2-9B27-FCC4B2F48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84E370C-6387-3AC0-42C7-5FEE643C1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E0D5E-5A49-9E4B-AFE7-AC42BBC6677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23151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B5CCE1-9A32-CAA5-DD54-FBA198324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EA901CF-0E4D-7545-4FC5-ED2098030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8117AED-A24B-75F6-9DE2-19D43100F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BCD9205-E461-F292-1409-B3E3E1D43F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57B5072-F940-5652-E439-D1E13B6F26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0370D11-FF69-BD06-BE91-A0919B860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5270-ED4B-6147-A0DC-9560B96A2DEC}" type="datetimeFigureOut">
              <a:rPr lang="pt-BR" smtClean="0"/>
              <a:t>15/07/2025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D1C928C-2BB7-C6E7-F2AA-63ABCC14D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4165A31-C6EE-8950-E4B4-F035B50A6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E0D5E-5A49-9E4B-AFE7-AC42BBC6677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07153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09F700-1414-61F1-657C-3789E066E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B9CD3A9-A50F-A58B-36DD-5E6A6B24A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5270-ED4B-6147-A0DC-9560B96A2DEC}" type="datetimeFigureOut">
              <a:rPr lang="pt-BR" smtClean="0"/>
              <a:t>15/07/2025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6D4A642-318E-1F0C-DC8D-A4393D415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C363352-984A-A679-459D-5F6948A00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E0D5E-5A49-9E4B-AFE7-AC42BBC6677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17982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11EDDB2-BE67-B71A-1217-A7D20AE62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5270-ED4B-6147-A0DC-9560B96A2DEC}" type="datetimeFigureOut">
              <a:rPr lang="pt-BR" smtClean="0"/>
              <a:t>15/07/2025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212FB59-EBB0-5D5E-7DAC-160ED9DFF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BFBD4B0-DE25-873E-1575-10AE668A4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E0D5E-5A49-9E4B-AFE7-AC42BBC6677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94316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97FA4E-0B82-EBB8-4507-44DF6810B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78766F-B195-BBF8-987E-F24F55226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3650177-9E59-D494-6141-26AF819C0E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72B2514-20B1-E536-834E-6816EA2ED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5270-ED4B-6147-A0DC-9560B96A2DEC}" type="datetimeFigureOut">
              <a:rPr lang="pt-BR" smtClean="0"/>
              <a:t>15/07/2025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EF6B119-C021-73F3-557F-D4F49F852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FB5B51E-C6AF-265A-8265-9625D89B9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E0D5E-5A49-9E4B-AFE7-AC42BBC6677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315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843E36-A934-DCB6-DD28-A38905081A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726565"/>
            <a:ext cx="10515600" cy="1325563"/>
          </a:xfrm>
        </p:spPr>
        <p:txBody>
          <a:bodyPr/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741149E-EEAF-BF5A-0A70-1AEC810B1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87065"/>
            <a:ext cx="10515600" cy="2289175"/>
          </a:xfrm>
        </p:spPr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F52B03D-D226-B553-2189-3C55281F6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91E0-E92D-1B47-BE9F-8FACA86A3FD4}" type="datetimeFigureOut">
              <a:rPr lang="pt-BR" smtClean="0"/>
              <a:t>15/07/2025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A742574-95F0-87EB-C729-C9F93CF68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143568B-9E82-EB08-741C-82E27656E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6CC8-2213-4F48-B886-CBED2FBCFC82}" type="slidenum">
              <a:rPr lang="pt-BR" smtClean="0"/>
              <a:t>‹#›</a:t>
            </a:fld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2DD37C8-F804-29B8-5CA8-F389F1785D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1625" y="230188"/>
            <a:ext cx="3409950" cy="93345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46EA3081-1114-E81F-4773-620CC2B1F0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53080" y="5503399"/>
            <a:ext cx="7772400" cy="85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7256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06C688-3374-5E74-8AA4-6C0EF52FB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050FD39-4901-08E7-4C19-178F075E60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17F3E76-B576-43BE-F8E9-E3A71FF016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8062DD6-51B1-1A56-4166-2945E77A3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5270-ED4B-6147-A0DC-9560B96A2DEC}" type="datetimeFigureOut">
              <a:rPr lang="pt-BR" smtClean="0"/>
              <a:t>15/07/2025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7180A17-6197-06B8-CCD4-1DB6649D2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77E2D82-AA3B-93BE-7AE4-5349F821B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E0D5E-5A49-9E4B-AFE7-AC42BBC6677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72632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E42EFB-13B6-EBD5-28CC-80CE1429C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D90BB1C-C6F1-2755-145A-E78608506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ED7FE3D-BDFB-502A-C6C0-6304E3661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5270-ED4B-6147-A0DC-9560B96A2DEC}" type="datetimeFigureOut">
              <a:rPr lang="pt-BR" smtClean="0"/>
              <a:t>15/07/2025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DE70A8C-E0EC-AFCF-07C1-4201E9573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E02FF73-2B55-95C6-3F48-C6BF048EE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E0D5E-5A49-9E4B-AFE7-AC42BBC6677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92374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3C12962-2D14-351D-C7BC-E638545B1D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857D469-AD15-884A-2DFA-9E6E71216E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E691BB9-9959-763B-4408-5F3037619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5270-ED4B-6147-A0DC-9560B96A2DEC}" type="datetimeFigureOut">
              <a:rPr lang="pt-BR" smtClean="0"/>
              <a:t>15/07/2025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422A067-ED9A-D5A9-6BBA-BEFB52FAB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B5CBB8E-0DFA-FD08-85F0-539C09C26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E0D5E-5A49-9E4B-AFE7-AC42BBC6677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4244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B56D7C-AEE2-D0A4-8FE2-B4A2D4021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D8AF36A-F11F-D274-7A9D-8ECAA8A520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364E5B7-2A67-144D-AB7C-A756F8762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91E0-E92D-1B47-BE9F-8FACA86A3FD4}" type="datetimeFigureOut">
              <a:rPr lang="pt-BR" smtClean="0"/>
              <a:t>15/07/2025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1D16691-68F6-20F0-E2AA-C058329ED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56BBD22-4BC5-3C43-6336-7D54F1627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6CC8-2213-4F48-B886-CBED2FBCFC8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3417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93DD5D-195A-AB9D-341C-398F4F470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FF700B7-C26A-5397-A1DE-EDACA22EA0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270F661-9A9E-3E4D-8535-3F4A9276D4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77CA790-4D1C-5D16-9C13-62A00168E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91E0-E92D-1B47-BE9F-8FACA86A3FD4}" type="datetimeFigureOut">
              <a:rPr lang="pt-BR" smtClean="0"/>
              <a:t>15/07/2025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7E966CC-6510-52B4-9438-7D08B8B09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7EF31F9-B3CE-7BE7-B931-48322A7FB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6CC8-2213-4F48-B886-CBED2FBCFC8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6921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A51921-1E98-A985-8241-ABD8EB953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77741AC-F2EB-66E9-7A60-2A9373B44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B01D081-48A9-BAB1-2D43-85D2AF6A3F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1C06C98-7C48-1844-849E-60B18BD137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01F90AC-114C-BB58-0EFA-F2163EF35A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C080492-F5F5-E3CE-1ED5-9959225C1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91E0-E92D-1B47-BE9F-8FACA86A3FD4}" type="datetimeFigureOut">
              <a:rPr lang="pt-BR" smtClean="0"/>
              <a:t>15/07/2025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014C693-CFE3-F96C-DE52-AF3DE9878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60E1840-E0C0-D1D8-DE53-9057A746D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6CC8-2213-4F48-B886-CBED2FBCFC8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6518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10225E-C17A-E05C-42B5-FE1EAF92F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402A493-BED2-C797-C5AE-895C17320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91E0-E92D-1B47-BE9F-8FACA86A3FD4}" type="datetimeFigureOut">
              <a:rPr lang="pt-BR" smtClean="0"/>
              <a:t>15/07/2025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35B1358-CA90-C132-987B-9B5D44275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A505EF4-48CE-7EB6-4616-C15F8DD0D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6CC8-2213-4F48-B886-CBED2FBCFC8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3432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0A93119-C221-6353-F22C-F3DB16140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91E0-E92D-1B47-BE9F-8FACA86A3FD4}" type="datetimeFigureOut">
              <a:rPr lang="pt-BR" smtClean="0"/>
              <a:t>15/07/2025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23FDA82-FBE3-4C3D-C86A-62F0C7B86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DDE7B9E-7F49-05B2-3D4F-B5DF80102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6CC8-2213-4F48-B886-CBED2FBCFC8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134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B7289C-CD6D-63FE-1D54-A71061495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11D6DC2-203D-F99D-25BF-43856802E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81C4CE3-30C9-2DF3-944E-7F40189B8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8C40560-4FF8-E922-0A8B-7A971B6AD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91E0-E92D-1B47-BE9F-8FACA86A3FD4}" type="datetimeFigureOut">
              <a:rPr lang="pt-BR" smtClean="0"/>
              <a:t>15/07/2025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A21BE67-80C0-A0BD-A730-1583B73E8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4ABDBE5-35AA-597B-9596-19E6178A4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6CC8-2213-4F48-B886-CBED2FBCFC8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0381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85E42C-5E99-9D10-AC52-FCEC00BD6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93AB0D9-C8DE-E734-3C51-05450A4D68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CBB3F1B-2ECD-738F-F33F-5A7A8CCC25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2C9BA50-FDDC-2EBA-388E-A57A8218F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91E0-E92D-1B47-BE9F-8FACA86A3FD4}" type="datetimeFigureOut">
              <a:rPr lang="pt-BR" smtClean="0"/>
              <a:t>15/07/2025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39F5961-4ACC-9865-801A-F300BA5E0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DA7688E-EF3E-7791-DB68-8B3FCA5E8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06CC8-2213-4F48-B886-CBED2FBCFC8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7303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8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BFC01B81-CEE1-DDAF-0681-BDFA9BED7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8930275-F373-CBE7-758C-F3A6F7BC1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D0CD2B8-9BE8-AE81-0F96-3E2F4F30EB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6191E0-E92D-1B47-BE9F-8FACA86A3FD4}" type="datetimeFigureOut">
              <a:rPr lang="pt-BR" smtClean="0"/>
              <a:t>15/07/2025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CC8D6F7-AE0F-AFC0-033A-3A125F2057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A4F9236-9776-3AAE-9634-76E6C1925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606CC8-2213-4F48-B886-CBED2FBCFC82}" type="slidenum">
              <a:rPr lang="pt-BR" smtClean="0"/>
              <a:t>‹#›</a:t>
            </a:fld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79996EB7-CD4A-164F-722D-E4C32FCC249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8100" y="12700"/>
            <a:ext cx="12192000" cy="6858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9B20A43-BFE6-4C80-B8B9-77990998800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5334000" y="0"/>
            <a:ext cx="6858000" cy="6858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74D1A35-530A-582C-49F3-410E4947098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716519" y="6249593"/>
            <a:ext cx="4114800" cy="451562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CE684E1-105A-1598-21E4-DB429020874E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707640" y="674370"/>
            <a:ext cx="4648200" cy="12999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81EB02-79A7-72A6-8983-E9CD3392B884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6365264" y="1784745"/>
            <a:ext cx="381053" cy="39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330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7811E87-0EAC-077C-C15C-AC7A42D47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60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8E4DF89-FF48-5CFA-D147-740127ADD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156585"/>
            <a:ext cx="10515600" cy="2746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7336D09-1948-7060-2EE3-4D82F3C53F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F65270-ED4B-6147-A0DC-9560B96A2DEC}" type="datetimeFigureOut">
              <a:rPr lang="pt-BR" smtClean="0"/>
              <a:t>15/07/2025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FBC64B6-8424-CA69-2B26-D9670B73D5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B0A3C88-AE9A-2C9A-6ED9-88577DE7C6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EE0D5E-5A49-9E4B-AFE7-AC42BBC66770}" type="slidenum">
              <a:rPr lang="pt-BR" smtClean="0"/>
              <a:t>‹#›</a:t>
            </a:fld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7B356D2-6BD6-E40B-2391-394B465A38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431800"/>
            <a:ext cx="12518000" cy="64560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D8C290-9BF7-C165-1BFD-32D822B96CD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114750" y="1255058"/>
            <a:ext cx="314369" cy="2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09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alexandre@cetic.br" TargetMode="External"/><Relationship Id="rId7" Type="http://schemas.openxmlformats.org/officeDocument/2006/relationships/hyperlink" Target="mailto:manuella@nic.br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fsenne@nic.br" TargetMode="External"/><Relationship Id="rId5" Type="http://schemas.openxmlformats.org/officeDocument/2006/relationships/hyperlink" Target="mailto:eliane.torres@unu.edu" TargetMode="External"/><Relationship Id="rId4" Type="http://schemas.openxmlformats.org/officeDocument/2006/relationships/hyperlink" Target="mailto:soares@unu.ed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D150D7-64A8-CDE7-2E44-F57EEDB0B7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52295" y="3429000"/>
            <a:ext cx="7916244" cy="871696"/>
          </a:xfrm>
        </p:spPr>
        <p:txBody>
          <a:bodyPr>
            <a:normAutofit fontScale="90000"/>
          </a:bodyPr>
          <a:lstStyle/>
          <a:p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  <a:t>Apresentação do projeto para capacitação e cooperação em governo digital nos PALOP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49A6646-CC3B-9CFF-EF61-2A32BA118C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79039" y="4601445"/>
            <a:ext cx="9003899" cy="871696"/>
          </a:xfrm>
        </p:spPr>
        <p:txBody>
          <a:bodyPr/>
          <a:lstStyle/>
          <a:p>
            <a:pPr algn="r"/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  <a:t>10 de julho de 2025</a:t>
            </a:r>
          </a:p>
        </p:txBody>
      </p:sp>
    </p:spTree>
    <p:extLst>
      <p:ext uri="{BB962C8B-B14F-4D97-AF65-F5344CB8AC3E}">
        <p14:creationId xmlns:p14="http://schemas.microsoft.com/office/powerpoint/2010/main" val="1274900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3F7B8-14BC-F6E7-5AF9-216D12434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83D5D1E9-5681-D184-A073-4CFF88562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0" y="1378128"/>
            <a:ext cx="9842500" cy="5003729"/>
          </a:xfrm>
          <a:prstGeom prst="rect">
            <a:avLst/>
          </a:prstGeom>
        </p:spPr>
      </p:pic>
      <p:sp>
        <p:nvSpPr>
          <p:cNvPr id="33" name="CaixaDeTexto 1">
            <a:extLst>
              <a:ext uri="{FF2B5EF4-FFF2-40B4-BE49-F238E27FC236}">
                <a16:creationId xmlns:a16="http://schemas.microsoft.com/office/drawing/2014/main" id="{7BC42773-A825-D228-C265-36C213C42930}"/>
              </a:ext>
            </a:extLst>
          </p:cNvPr>
          <p:cNvSpPr txBox="1"/>
          <p:nvPr/>
        </p:nvSpPr>
        <p:spPr>
          <a:xfrm>
            <a:off x="4219575" y="476143"/>
            <a:ext cx="6588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 </a:t>
            </a:r>
            <a:r>
              <a:rPr lang="pt-BR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ORGANIZADORES – UNU-EGOV</a:t>
            </a:r>
          </a:p>
        </p:txBody>
      </p:sp>
    </p:spTree>
    <p:extLst>
      <p:ext uri="{BB962C8B-B14F-4D97-AF65-F5344CB8AC3E}">
        <p14:creationId xmlns:p14="http://schemas.microsoft.com/office/powerpoint/2010/main" val="4187261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BC7B0-9B1C-D749-B23C-43864A8A9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FAE1B629-0446-C247-2926-CBF7DF9932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2000" y="1495866"/>
            <a:ext cx="6382641" cy="4247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32" tIns="91416" rIns="182832" bIns="9141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55600" indent="-355600">
              <a:spcBef>
                <a:spcPts val="1200"/>
              </a:spcBef>
              <a:buSzPct val="80000"/>
              <a:buFont typeface="Wingdings" panose="05000000000000000000" pitchFamily="2" charset="2"/>
              <a:buChar char="§"/>
            </a:pPr>
            <a:r>
              <a:rPr lang="pt-BR" altLang="en-US" sz="1700" b="1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Formação gestores públicos PALOP-TL (2016)</a:t>
            </a:r>
          </a:p>
          <a:p>
            <a:pPr marL="355600" indent="-355600">
              <a:spcBef>
                <a:spcPts val="1200"/>
              </a:spcBef>
              <a:buSzPct val="80000"/>
              <a:buFont typeface="Wingdings" panose="05000000000000000000" pitchFamily="2" charset="2"/>
              <a:buChar char="§"/>
            </a:pPr>
            <a:r>
              <a:rPr lang="pt-PT" altLang="en-US" sz="1700" b="1" i="1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Expert </a:t>
            </a:r>
            <a:r>
              <a:rPr lang="pt-PT" altLang="en-US" sz="1700" b="1" i="1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Group</a:t>
            </a:r>
            <a:r>
              <a:rPr lang="pt-PT" altLang="en-US" sz="1700" b="1" i="1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Meeting</a:t>
            </a:r>
            <a:r>
              <a:rPr lang="pt-PT" altLang="en-US" sz="1700" b="1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pt-PT" altLang="en-US" sz="17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para discutir os “15 Anos de Governação Eletrónica na CPLP”, 2017</a:t>
            </a:r>
          </a:p>
          <a:p>
            <a:pPr marL="355600" indent="-355600">
              <a:spcBef>
                <a:spcPts val="1200"/>
              </a:spcBef>
              <a:buSzPct val="80000"/>
              <a:buFont typeface="Wingdings" panose="05000000000000000000" pitchFamily="2" charset="2"/>
              <a:buChar char="§"/>
            </a:pPr>
            <a:r>
              <a:rPr lang="pt-PT" altLang="en-US" sz="17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Reunião de </a:t>
            </a:r>
            <a:r>
              <a:rPr lang="pt-PT" altLang="en-US" sz="1700" b="1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Pontos Focais da Agenda Digital</a:t>
            </a:r>
            <a:br>
              <a:rPr lang="pt-PT" altLang="en-US" sz="1700" b="1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pt-PT" altLang="en-US" sz="17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para a CPLP e de </a:t>
            </a:r>
            <a:r>
              <a:rPr lang="pt-PT" altLang="en-US" sz="1700" b="1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Governação Eletrónica </a:t>
            </a:r>
            <a:r>
              <a:rPr lang="pt-PT" altLang="en-US" sz="17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da CPLP, 2017</a:t>
            </a:r>
          </a:p>
          <a:p>
            <a:pPr marL="355600" indent="-355600">
              <a:spcBef>
                <a:spcPts val="1200"/>
              </a:spcBef>
              <a:buSzPct val="80000"/>
              <a:buFont typeface="Wingdings" panose="05000000000000000000" pitchFamily="2" charset="2"/>
              <a:buChar char="§"/>
            </a:pPr>
            <a:r>
              <a:rPr lang="pt-PT" altLang="en-US" sz="17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Participação </a:t>
            </a:r>
            <a:r>
              <a:rPr lang="pt-PT" altLang="en-US" sz="1700" b="1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Fórum da Agenda Digital </a:t>
            </a:r>
            <a:r>
              <a:rPr lang="pt-PT" altLang="en-US" sz="17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da CPLP, 2017</a:t>
            </a:r>
          </a:p>
          <a:p>
            <a:pPr marL="355600" indent="-355600">
              <a:spcBef>
                <a:spcPts val="1200"/>
              </a:spcBef>
              <a:buSzPct val="80000"/>
              <a:buFont typeface="Wingdings" panose="05000000000000000000" pitchFamily="2" charset="2"/>
              <a:buChar char="§"/>
            </a:pPr>
            <a:r>
              <a:rPr lang="pt-PT" altLang="en-US" sz="17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Assessores do </a:t>
            </a:r>
            <a:r>
              <a:rPr lang="pt-PT" altLang="en-US" sz="1700" b="1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Comité Permanente de Governação Digital </a:t>
            </a:r>
            <a:r>
              <a:rPr lang="pt-PT" altLang="en-US" sz="17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da CPLP  </a:t>
            </a:r>
          </a:p>
          <a:p>
            <a:pPr marL="355600" indent="-355600">
              <a:spcBef>
                <a:spcPts val="1200"/>
              </a:spcBef>
              <a:buSzPct val="80000"/>
              <a:buFont typeface="Wingdings" panose="05000000000000000000" pitchFamily="2" charset="2"/>
              <a:buChar char="§"/>
            </a:pPr>
            <a:r>
              <a:rPr lang="pt-PT" altLang="en-US" sz="1700" b="1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Coordenação científica do livro </a:t>
            </a:r>
            <a:r>
              <a:rPr lang="pt-PT" altLang="en-US" sz="17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“20 Anos de Governação Eletrónica na CPLP”</a:t>
            </a:r>
            <a:endParaRPr lang="en-GB" altLang="en-US" sz="17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55600" indent="-355600">
              <a:spcBef>
                <a:spcPts val="1200"/>
              </a:spcBef>
              <a:buSzPct val="80000"/>
              <a:buFont typeface="Wingdings" panose="05000000000000000000" pitchFamily="2" charset="2"/>
              <a:buChar char="§"/>
            </a:pPr>
            <a:r>
              <a:rPr lang="pt-PT" altLang="en-US" sz="1700" b="1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Edição Portuguesa do 2018 UN e-</a:t>
            </a:r>
            <a:r>
              <a:rPr lang="pt-PT" altLang="en-US" sz="1700" b="1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Government</a:t>
            </a:r>
            <a:r>
              <a:rPr lang="pt-PT" altLang="en-US" sz="1700" b="1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pt-PT" altLang="en-US" sz="1700" b="1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Survey</a:t>
            </a:r>
            <a:r>
              <a:rPr lang="pt-PT" altLang="en-US" sz="17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2019</a:t>
            </a:r>
          </a:p>
        </p:txBody>
      </p:sp>
      <p:sp>
        <p:nvSpPr>
          <p:cNvPr id="8" name="CaixaDeTexto 1">
            <a:extLst>
              <a:ext uri="{FF2B5EF4-FFF2-40B4-BE49-F238E27FC236}">
                <a16:creationId xmlns:a16="http://schemas.microsoft.com/office/drawing/2014/main" id="{529538EC-BDF0-337A-34B2-130A748B3B92}"/>
              </a:ext>
            </a:extLst>
          </p:cNvPr>
          <p:cNvSpPr txBox="1"/>
          <p:nvPr/>
        </p:nvSpPr>
        <p:spPr>
          <a:xfrm>
            <a:off x="4219575" y="476143"/>
            <a:ext cx="6588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 </a:t>
            </a:r>
            <a:r>
              <a:rPr lang="pt-BR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ORGANIZADORES – UNU-EGOV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213341-9D50-B324-D0E1-7550A086E8E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26341" y="1892300"/>
            <a:ext cx="6382641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998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B25DD4-A9E3-7F82-3549-69EDB1C78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A218AE30-2F80-54A7-F1C6-F35034DACCD6}"/>
              </a:ext>
            </a:extLst>
          </p:cNvPr>
          <p:cNvSpPr/>
          <p:nvPr/>
        </p:nvSpPr>
        <p:spPr>
          <a:xfrm>
            <a:off x="711104" y="2014568"/>
            <a:ext cx="5061046" cy="3328958"/>
          </a:xfrm>
          <a:prstGeom prst="rect">
            <a:avLst/>
          </a:prstGeom>
          <a:solidFill>
            <a:srgbClr val="C000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rtlCol="0" anchor="ctr"/>
          <a:lstStyle/>
          <a:p>
            <a:pPr algn="ctr"/>
            <a:endParaRPr lang="pt-BR" sz="1250" dirty="0">
              <a:solidFill>
                <a:srgbClr val="001132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3223B3F-FE4A-E4E6-864C-13E2C21D88B6}"/>
              </a:ext>
            </a:extLst>
          </p:cNvPr>
          <p:cNvSpPr txBox="1"/>
          <p:nvPr/>
        </p:nvSpPr>
        <p:spPr>
          <a:xfrm>
            <a:off x="4219575" y="476143"/>
            <a:ext cx="6838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 </a:t>
            </a:r>
            <a:r>
              <a:rPr lang="pt-BR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OBJETIVOS DA COOPERAÇÃO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B18BA4C-D03D-AC23-EED9-CD32341030C0}"/>
              </a:ext>
            </a:extLst>
          </p:cNvPr>
          <p:cNvSpPr txBox="1"/>
          <p:nvPr/>
        </p:nvSpPr>
        <p:spPr>
          <a:xfrm>
            <a:off x="787304" y="2073299"/>
            <a:ext cx="490864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Fortalecer</a:t>
            </a: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capacidades para </a:t>
            </a: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desenho, implementação e avaliação de políticas e programas de </a:t>
            </a: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uso das tecnologias de informação e comunicação (TIC) no setor público</a:t>
            </a:r>
          </a:p>
          <a:p>
            <a:endParaRPr lang="pt-BR" sz="2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Foco em ações de governação digital </a:t>
            </a: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tanto pelo lado da oferta como da demanda </a:t>
            </a: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nos países integrantes dos PALOP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389D23B4-D62E-D0E3-4555-E25BD51E37A9}"/>
              </a:ext>
            </a:extLst>
          </p:cNvPr>
          <p:cNvSpPr/>
          <p:nvPr/>
        </p:nvSpPr>
        <p:spPr>
          <a:xfrm>
            <a:off x="6096000" y="3395761"/>
            <a:ext cx="5197531" cy="82908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207360" tIns="45000" rIns="90000" bIns="45000" anchor="ctr">
            <a:noAutofit/>
          </a:bodyPr>
          <a:lstStyle/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  <a:t>Facilitar o intercâmbio e o aprendizado mútuo em governação digital entre os países </a:t>
            </a:r>
          </a:p>
          <a:p>
            <a:pPr>
              <a:lnSpc>
                <a:spcPct val="100000"/>
              </a:lnSpc>
              <a:buClr>
                <a:srgbClr val="404040"/>
              </a:buClr>
              <a:buSzPct val="120000"/>
            </a:pPr>
            <a:endParaRPr lang="pt-BR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r>
              <a:rPr lang="pt-BR" spc="-1" dirty="0">
                <a:latin typeface="Segoe UI" panose="020B0502040204020203" pitchFamily="34" charset="0"/>
                <a:cs typeface="Segoe UI" panose="020B0502040204020203" pitchFamily="34" charset="0"/>
              </a:rPr>
              <a:t>Promover indicadores e critérios comuns para monitoramento de governação digital</a:t>
            </a:r>
          </a:p>
          <a:p>
            <a:pPr>
              <a:lnSpc>
                <a:spcPct val="100000"/>
              </a:lnSpc>
              <a:buClr>
                <a:srgbClr val="404040"/>
              </a:buClr>
              <a:buSzPct val="120000"/>
            </a:pPr>
            <a:endParaRPr lang="pt-BR" spc="-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r>
              <a:rPr lang="pt-BR" b="0" strike="noStrike" spc="-1" dirty="0">
                <a:latin typeface="Segoe UI" panose="020B0502040204020203" pitchFamily="34" charset="0"/>
                <a:cs typeface="Segoe UI" panose="020B0502040204020203" pitchFamily="34" charset="0"/>
              </a:rPr>
              <a:t> Ap</a:t>
            </a:r>
            <a:r>
              <a:rPr lang="pt-BR" spc="-1" dirty="0">
                <a:latin typeface="Segoe UI" panose="020B0502040204020203" pitchFamily="34" charset="0"/>
                <a:cs typeface="Segoe UI" panose="020B0502040204020203" pitchFamily="34" charset="0"/>
              </a:rPr>
              <a:t>oiar a elaboração de documentos nacionais em governação digital nos PALOP</a:t>
            </a:r>
            <a:endParaRPr lang="pt-BR" sz="2400" b="0" strike="noStrike" spc="-1" dirty="0">
              <a:latin typeface="Segoe UI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sz="2400" b="0" strike="noStrike" spc="-1" dirty="0">
              <a:latin typeface="Arial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9D72B64-BA55-A8AD-985A-3B999D77362C}"/>
              </a:ext>
            </a:extLst>
          </p:cNvPr>
          <p:cNvSpPr txBox="1"/>
          <p:nvPr/>
        </p:nvSpPr>
        <p:spPr>
          <a:xfrm>
            <a:off x="6400800" y="1438776"/>
            <a:ext cx="5393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Objetivos específicos </a:t>
            </a:r>
          </a:p>
        </p:txBody>
      </p:sp>
    </p:spTree>
    <p:extLst>
      <p:ext uri="{BB962C8B-B14F-4D97-AF65-F5344CB8AC3E}">
        <p14:creationId xmlns:p14="http://schemas.microsoft.com/office/powerpoint/2010/main" val="700579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FFE58-4349-BD4E-B0F7-3614250CB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0E9C050A-1983-A416-4B22-1CC789F31694}"/>
              </a:ext>
            </a:extLst>
          </p:cNvPr>
          <p:cNvSpPr/>
          <p:nvPr/>
        </p:nvSpPr>
        <p:spPr>
          <a:xfrm>
            <a:off x="5449313" y="1734922"/>
            <a:ext cx="5525513" cy="3833782"/>
          </a:xfrm>
          <a:prstGeom prst="rect">
            <a:avLst/>
          </a:prstGeom>
          <a:solidFill>
            <a:srgbClr val="C000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rtlCol="0" anchor="ctr"/>
          <a:lstStyle/>
          <a:p>
            <a:pPr algn="ctr"/>
            <a:endParaRPr lang="pt-BR" sz="1250" dirty="0">
              <a:solidFill>
                <a:srgbClr val="001132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D624897-F1A4-2187-FFC5-2DFDCB352C66}"/>
              </a:ext>
            </a:extLst>
          </p:cNvPr>
          <p:cNvSpPr txBox="1"/>
          <p:nvPr/>
        </p:nvSpPr>
        <p:spPr>
          <a:xfrm>
            <a:off x="4219574" y="476143"/>
            <a:ext cx="7831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 </a:t>
            </a:r>
            <a:r>
              <a:rPr lang="pt-BR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PROPOSTA DE ATIVIDADES 2025–2027 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159CDEE-B9BB-75F0-BBF2-1074AE0BD2CD}"/>
              </a:ext>
            </a:extLst>
          </p:cNvPr>
          <p:cNvSpPr txBox="1"/>
          <p:nvPr/>
        </p:nvSpPr>
        <p:spPr>
          <a:xfrm>
            <a:off x="598409" y="1792074"/>
            <a:ext cx="11509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>
                <a:latin typeface="Segoe UI" panose="020B0502040204020203" pitchFamily="34" charset="0"/>
                <a:cs typeface="Segoe UI" panose="020B0502040204020203" pitchFamily="34" charset="0"/>
              </a:rPr>
              <a:t>Webinários </a:t>
            </a:r>
            <a:endParaRPr lang="pt-BR" sz="32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98E4A258-58A5-CDDA-276F-338C381041D1}"/>
              </a:ext>
            </a:extLst>
          </p:cNvPr>
          <p:cNvSpPr/>
          <p:nvPr/>
        </p:nvSpPr>
        <p:spPr>
          <a:xfrm>
            <a:off x="361950" y="4066612"/>
            <a:ext cx="4512825" cy="82908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207360" tIns="45000" rIns="90000" bIns="45000" anchor="ctr">
            <a:noAutofit/>
          </a:bodyPr>
          <a:lstStyle/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Reunir temas, desafios e experiências em governação digital, com participação de especialistas reconhecidos internacionalmente para compartilhar suas iniciativas e promover o diálogo com os PALOP</a:t>
            </a:r>
          </a:p>
          <a:p>
            <a:pPr>
              <a:lnSpc>
                <a:spcPct val="100000"/>
              </a:lnSpc>
              <a:buClr>
                <a:srgbClr val="404040"/>
              </a:buClr>
              <a:buSzPct val="120000"/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r>
              <a:rPr lang="pt-BR" sz="2000" b="0" strike="noStrike" spc="-1" dirty="0">
                <a:latin typeface="Segoe UI" panose="020B0502040204020203" pitchFamily="34" charset="0"/>
                <a:cs typeface="Segoe UI" panose="020B0502040204020203" pitchFamily="34" charset="0"/>
              </a:rPr>
              <a:t>Participação de esp</a:t>
            </a:r>
            <a:r>
              <a:rPr lang="pt-BR" sz="2000" spc="-1" dirty="0">
                <a:latin typeface="Segoe UI" panose="020B0502040204020203" pitchFamily="34" charset="0"/>
                <a:cs typeface="Segoe UI" panose="020B0502040204020203" pitchFamily="34" charset="0"/>
              </a:rPr>
              <a:t>ecialistas e difusão de iniciativas locais nos PALOP</a:t>
            </a:r>
            <a:endParaRPr lang="pt-BR" sz="2800" b="0" strike="noStrike" spc="-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sz="2400" b="0" strike="noStrike" spc="-1" dirty="0">
              <a:latin typeface="Arial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D838E48-E72E-519B-1137-ED4DB2CA5297}"/>
              </a:ext>
            </a:extLst>
          </p:cNvPr>
          <p:cNvSpPr txBox="1"/>
          <p:nvPr/>
        </p:nvSpPr>
        <p:spPr>
          <a:xfrm>
            <a:off x="5362576" y="2319698"/>
            <a:ext cx="6257924" cy="3101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8575" lvl="1" algn="just">
              <a:lnSpc>
                <a:spcPct val="110000"/>
              </a:lnSpc>
              <a:spcAft>
                <a:spcPts val="600"/>
              </a:spcAft>
            </a:pPr>
            <a:r>
              <a:rPr lang="pt-BR" sz="2000" b="1" kern="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2025</a:t>
            </a:r>
          </a:p>
          <a:p>
            <a:pPr marR="28575" lvl="1" algn="just">
              <a:lnSpc>
                <a:spcPct val="110000"/>
              </a:lnSpc>
              <a:spcAft>
                <a:spcPts val="600"/>
              </a:spcAft>
            </a:pPr>
            <a:r>
              <a:rPr lang="pt-BR" sz="2000" b="1" kern="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pt-BR" sz="2000" kern="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I. Setembro/outubro </a:t>
            </a:r>
          </a:p>
          <a:p>
            <a:pPr marR="28575" lvl="1" algn="just">
              <a:lnSpc>
                <a:spcPct val="110000"/>
              </a:lnSpc>
              <a:spcAft>
                <a:spcPts val="600"/>
              </a:spcAft>
            </a:pPr>
            <a:r>
              <a:rPr lang="pt-BR" sz="2000" kern="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Webinário de Lançamento da Iniciativa</a:t>
            </a:r>
            <a:endParaRPr lang="pt-BR" sz="3200" kern="100" dirty="0">
              <a:solidFill>
                <a:schemeClr val="bg1"/>
              </a:solidFill>
              <a:effectLst/>
              <a:latin typeface="Segoe UI" panose="020B0502040204020203" pitchFamily="34" charset="0"/>
              <a:ea typeface="Aptos" panose="020B0004020202020204" pitchFamily="34" charset="0"/>
              <a:cs typeface="Segoe UI" panose="020B0502040204020203" pitchFamily="34" charset="0"/>
            </a:endParaRPr>
          </a:p>
          <a:p>
            <a:pPr marR="37465" lvl="1" algn="just">
              <a:lnSpc>
                <a:spcPct val="111000"/>
              </a:lnSpc>
              <a:spcAft>
                <a:spcPts val="1065"/>
              </a:spcAft>
            </a:pPr>
            <a:r>
              <a:rPr lang="pt-BR" sz="2000" b="1" kern="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2026</a:t>
            </a:r>
            <a:r>
              <a:rPr lang="pt-BR" sz="2000" kern="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</a:p>
          <a:p>
            <a:pPr marR="37465" lvl="1" algn="just">
              <a:lnSpc>
                <a:spcPct val="111000"/>
              </a:lnSpc>
              <a:spcAft>
                <a:spcPts val="1065"/>
              </a:spcAft>
            </a:pPr>
            <a:r>
              <a:rPr lang="pt-BR" sz="2000" kern="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I. Primeiro semestre / II. Segundo semestre </a:t>
            </a:r>
            <a:endParaRPr lang="pt-BR" sz="2000" kern="0" dirty="0">
              <a:solidFill>
                <a:schemeClr val="bg1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R="37465" lvl="1" algn="just">
              <a:lnSpc>
                <a:spcPct val="111000"/>
              </a:lnSpc>
              <a:spcAft>
                <a:spcPts val="1065"/>
              </a:spcAft>
            </a:pPr>
            <a:r>
              <a:rPr lang="pt-BR" sz="2000" b="1" kern="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2</a:t>
            </a:r>
            <a:r>
              <a:rPr lang="pt-BR" sz="2000" b="1" kern="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027</a:t>
            </a:r>
            <a:endParaRPr lang="pt-BR" sz="2000" b="1" kern="0" dirty="0">
              <a:solidFill>
                <a:schemeClr val="bg1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R="37465" lvl="1" algn="just">
              <a:lnSpc>
                <a:spcPct val="111000"/>
              </a:lnSpc>
              <a:spcAft>
                <a:spcPts val="1065"/>
              </a:spcAft>
            </a:pPr>
            <a:r>
              <a:rPr lang="pt-BR" sz="2000" kern="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I. Primeiro semestre / II. Segundo semestre </a:t>
            </a:r>
            <a:endParaRPr lang="pt-BR" sz="3200" kern="100" dirty="0">
              <a:solidFill>
                <a:schemeClr val="bg1"/>
              </a:solidFill>
              <a:effectLst/>
              <a:latin typeface="Segoe UI" panose="020B0502040204020203" pitchFamily="34" charset="0"/>
              <a:ea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19BCB03-46C8-ED36-3B77-F78A06125AA2}"/>
              </a:ext>
            </a:extLst>
          </p:cNvPr>
          <p:cNvSpPr txBox="1"/>
          <p:nvPr/>
        </p:nvSpPr>
        <p:spPr>
          <a:xfrm>
            <a:off x="5581650" y="1734923"/>
            <a:ext cx="5393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Cronograma Preliminar </a:t>
            </a:r>
          </a:p>
        </p:txBody>
      </p:sp>
    </p:spTree>
    <p:extLst>
      <p:ext uri="{BB962C8B-B14F-4D97-AF65-F5344CB8AC3E}">
        <p14:creationId xmlns:p14="http://schemas.microsoft.com/office/powerpoint/2010/main" val="34814272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728F06-A58B-C204-0DF0-53FF707E5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B4F76E5-8811-2496-2A0F-C1BACAF8C07A}"/>
              </a:ext>
            </a:extLst>
          </p:cNvPr>
          <p:cNvSpPr txBox="1"/>
          <p:nvPr/>
        </p:nvSpPr>
        <p:spPr>
          <a:xfrm>
            <a:off x="4219574" y="476143"/>
            <a:ext cx="7756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 </a:t>
            </a:r>
            <a:r>
              <a:rPr lang="pt-BR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PROPOSTA DE ATIVIDADES 2025–2027 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6C85D5D-69D7-DE0C-03F4-D254E224F5E3}"/>
              </a:ext>
            </a:extLst>
          </p:cNvPr>
          <p:cNvSpPr txBox="1"/>
          <p:nvPr/>
        </p:nvSpPr>
        <p:spPr>
          <a:xfrm>
            <a:off x="598409" y="1792074"/>
            <a:ext cx="11509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Workshops presenciais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4A3DCE9-F6E0-5F29-E1B5-E27A86D560CF}"/>
              </a:ext>
            </a:extLst>
          </p:cNvPr>
          <p:cNvSpPr/>
          <p:nvPr/>
        </p:nvSpPr>
        <p:spPr>
          <a:xfrm>
            <a:off x="5944613" y="1915897"/>
            <a:ext cx="5393177" cy="3646703"/>
          </a:xfrm>
          <a:prstGeom prst="rect">
            <a:avLst/>
          </a:prstGeom>
          <a:solidFill>
            <a:srgbClr val="C000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rtlCol="0" anchor="ctr"/>
          <a:lstStyle/>
          <a:p>
            <a:pPr algn="ctr"/>
            <a:endParaRPr lang="pt-BR" sz="1250" dirty="0">
              <a:solidFill>
                <a:srgbClr val="001132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7710212-9F80-56EB-7530-36901035866C}"/>
              </a:ext>
            </a:extLst>
          </p:cNvPr>
          <p:cNvSpPr txBox="1"/>
          <p:nvPr/>
        </p:nvSpPr>
        <p:spPr>
          <a:xfrm>
            <a:off x="5838826" y="2620098"/>
            <a:ext cx="6257924" cy="2685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8575" lvl="1" algn="just">
              <a:lnSpc>
                <a:spcPct val="110000"/>
              </a:lnSpc>
              <a:spcAft>
                <a:spcPts val="600"/>
              </a:spcAft>
            </a:pPr>
            <a:r>
              <a:rPr lang="pt-BR" sz="2000" b="1" kern="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2025</a:t>
            </a:r>
          </a:p>
          <a:p>
            <a:pPr marR="28575" lvl="1" algn="just">
              <a:lnSpc>
                <a:spcPct val="110000"/>
              </a:lnSpc>
              <a:spcAft>
                <a:spcPts val="600"/>
              </a:spcAft>
            </a:pPr>
            <a:r>
              <a:rPr lang="pt-BR" sz="2000" b="1" kern="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pt-BR" sz="2000" kern="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I. Outubro/Novembro</a:t>
            </a:r>
          </a:p>
          <a:p>
            <a:pPr marR="37465" lvl="1" algn="just">
              <a:lnSpc>
                <a:spcPct val="111000"/>
              </a:lnSpc>
              <a:spcAft>
                <a:spcPts val="1065"/>
              </a:spcAft>
            </a:pPr>
            <a:r>
              <a:rPr lang="pt-BR" sz="2000" b="1" kern="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2026</a:t>
            </a:r>
            <a:r>
              <a:rPr lang="pt-BR" sz="2000" kern="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</a:p>
          <a:p>
            <a:pPr marR="37465" lvl="1" algn="just">
              <a:lnSpc>
                <a:spcPct val="111000"/>
              </a:lnSpc>
              <a:spcAft>
                <a:spcPts val="1065"/>
              </a:spcAft>
            </a:pPr>
            <a:r>
              <a:rPr lang="pt-BR" sz="2000" kern="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I. </a:t>
            </a:r>
            <a:r>
              <a:rPr lang="pt-BR" sz="2000" kern="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Abril/Maio </a:t>
            </a:r>
            <a:r>
              <a:rPr lang="pt-BR" sz="2000" kern="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/ II. Outubro/Novembro</a:t>
            </a:r>
            <a:endParaRPr lang="pt-BR" sz="2000" kern="0" dirty="0">
              <a:solidFill>
                <a:schemeClr val="bg1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R="37465" lvl="1" algn="just">
              <a:lnSpc>
                <a:spcPct val="111000"/>
              </a:lnSpc>
              <a:spcAft>
                <a:spcPts val="1065"/>
              </a:spcAft>
            </a:pPr>
            <a:r>
              <a:rPr lang="pt-BR" sz="2000" b="1" kern="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2</a:t>
            </a:r>
            <a:r>
              <a:rPr lang="pt-BR" sz="2000" b="1" kern="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027</a:t>
            </a:r>
            <a:endParaRPr lang="pt-BR" sz="2000" b="1" kern="0" dirty="0">
              <a:solidFill>
                <a:schemeClr val="bg1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R="37465" lvl="1" algn="just">
              <a:lnSpc>
                <a:spcPct val="111000"/>
              </a:lnSpc>
              <a:spcAft>
                <a:spcPts val="1065"/>
              </a:spcAft>
            </a:pPr>
            <a:r>
              <a:rPr lang="pt-BR" sz="2000" kern="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I. Abril/Maio / II. Outubro/Novembro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11FC73F-4FC0-5B1A-2D2A-A418D0AB6476}"/>
              </a:ext>
            </a:extLst>
          </p:cNvPr>
          <p:cNvSpPr txBox="1"/>
          <p:nvPr/>
        </p:nvSpPr>
        <p:spPr>
          <a:xfrm>
            <a:off x="6076950" y="1915898"/>
            <a:ext cx="5393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Cronograma Preliminar </a:t>
            </a: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8AA4CFF3-5A50-8244-8EFA-621515291669}"/>
              </a:ext>
            </a:extLst>
          </p:cNvPr>
          <p:cNvSpPr/>
          <p:nvPr/>
        </p:nvSpPr>
        <p:spPr>
          <a:xfrm>
            <a:off x="517391" y="3870315"/>
            <a:ext cx="4067175" cy="82908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207360" tIns="45000" rIns="90000" bIns="45000" anchor="ctr">
            <a:noAutofit/>
          </a:bodyPr>
          <a:lstStyle/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Apoiar tecnicamente os PALOP no fortalecimento de suas capacidades em governação digital</a:t>
            </a:r>
          </a:p>
          <a:p>
            <a:pPr>
              <a:lnSpc>
                <a:spcPct val="100000"/>
              </a:lnSpc>
              <a:buClr>
                <a:srgbClr val="404040"/>
              </a:buClr>
              <a:buSzPct val="120000"/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r>
              <a:rPr lang="pt-BR" sz="2000" b="0" strike="noStrike" spc="-1" dirty="0">
                <a:latin typeface="Segoe UI" panose="020B0502040204020203" pitchFamily="34" charset="0"/>
                <a:cs typeface="Segoe UI" panose="020B0502040204020203" pitchFamily="34" charset="0"/>
              </a:rPr>
              <a:t>Sessões temáticas e práticas de acordo com interesses, necessidades e prioridades de cada país </a:t>
            </a:r>
          </a:p>
          <a:p>
            <a:pPr>
              <a:lnSpc>
                <a:spcPct val="100000"/>
              </a:lnSpc>
              <a:buClr>
                <a:srgbClr val="404040"/>
              </a:buClr>
              <a:buSzPct val="120000"/>
            </a:pPr>
            <a:endParaRPr lang="pt-BR" sz="2000" b="0" strike="noStrike" spc="-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r>
              <a:rPr lang="pt-BR" sz="2000" spc="-1" dirty="0">
                <a:latin typeface="Segoe UI" panose="020B0502040204020203" pitchFamily="34" charset="0"/>
                <a:cs typeface="Segoe UI" panose="020B0502040204020203" pitchFamily="34" charset="0"/>
              </a:rPr>
              <a:t>Duração de 2 a 3 dias </a:t>
            </a:r>
            <a:endParaRPr lang="pt-BR" sz="2800" b="0" strike="noStrike" spc="-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sz="2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9916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52E4E0-53D3-C10A-7248-A864BFEE8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88CE826-FEDD-85DC-CC13-73D7FC1902B3}"/>
              </a:ext>
            </a:extLst>
          </p:cNvPr>
          <p:cNvSpPr txBox="1"/>
          <p:nvPr/>
        </p:nvSpPr>
        <p:spPr>
          <a:xfrm>
            <a:off x="4219574" y="476143"/>
            <a:ext cx="7229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 </a:t>
            </a:r>
            <a:r>
              <a:rPr lang="pt-BR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RESPONSABILIDADES E RECURSOS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8E84BD3-ABD5-E9EC-C475-5EB7EFF2F05F}"/>
              </a:ext>
            </a:extLst>
          </p:cNvPr>
          <p:cNvSpPr txBox="1"/>
          <p:nvPr/>
        </p:nvSpPr>
        <p:spPr>
          <a:xfrm>
            <a:off x="598409" y="1792074"/>
            <a:ext cx="11509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Organizadores</a:t>
            </a: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2CDBB5E1-8E9B-3622-2EB3-73F117494982}"/>
              </a:ext>
            </a:extLst>
          </p:cNvPr>
          <p:cNvSpPr/>
          <p:nvPr/>
        </p:nvSpPr>
        <p:spPr>
          <a:xfrm>
            <a:off x="504826" y="3303799"/>
            <a:ext cx="4305300" cy="82908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207360" tIns="45000" rIns="90000" bIns="45000" anchor="ctr">
            <a:noAutofit/>
          </a:bodyPr>
          <a:lstStyle/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Partilharão conhecimentos sobre metodologias de medição  e adoção de TIC no setor público, com foco em governação digital</a:t>
            </a:r>
            <a:endParaRPr lang="pt-BR" sz="2000" dirty="0">
              <a:effectLst/>
              <a:latin typeface="Segoe UI" panose="020B0502040204020203" pitchFamily="34" charset="0"/>
              <a:ea typeface="Aptos" panose="020B0004020202020204" pitchFamily="34" charset="0"/>
              <a:cs typeface="Segoe UI" panose="020B0502040204020203" pitchFamily="34" charset="0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7C13CA6A-F47B-56B5-B386-401680F0A2A0}"/>
              </a:ext>
            </a:extLst>
          </p:cNvPr>
          <p:cNvSpPr/>
          <p:nvPr/>
        </p:nvSpPr>
        <p:spPr>
          <a:xfrm>
            <a:off x="4590221" y="3294274"/>
            <a:ext cx="4305300" cy="82908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207360" tIns="45000" rIns="90000" bIns="45000" anchor="ctr">
            <a:noAutofit/>
          </a:bodyPr>
          <a:lstStyle/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Desenharão e realizarão as capacitações técnicas presenciais (workshops) nos países e os webinários</a:t>
            </a: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sz="2000" dirty="0">
              <a:effectLst/>
              <a:latin typeface="Segoe UI" panose="020B0502040204020203" pitchFamily="34" charset="0"/>
              <a:ea typeface="Aptos" panose="020B0004020202020204" pitchFamily="34" charset="0"/>
              <a:cs typeface="Segoe UI" panose="020B0502040204020203" pitchFamily="34" charset="0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B4D7529C-F5D7-55AA-0661-1A883ED04091}"/>
              </a:ext>
            </a:extLst>
          </p:cNvPr>
          <p:cNvSpPr/>
          <p:nvPr/>
        </p:nvSpPr>
        <p:spPr>
          <a:xfrm>
            <a:off x="8467726" y="3099217"/>
            <a:ext cx="3152774" cy="82908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207360" tIns="45000" rIns="90000" bIns="45000" anchor="ctr">
            <a:noAutofit/>
          </a:bodyPr>
          <a:lstStyle/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Financiarão a presença da equipe técnica nas atividades propostas </a:t>
            </a:r>
            <a:endParaRPr lang="pt-BR" sz="2000" dirty="0">
              <a:effectLst/>
              <a:latin typeface="Segoe UI" panose="020B0502040204020203" pitchFamily="34" charset="0"/>
              <a:ea typeface="Aptos" panose="020B0004020202020204" pitchFamily="34" charset="0"/>
              <a:cs typeface="Segoe UI" panose="020B0502040204020203" pitchFamily="34" charset="0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2FF4477F-AC79-82BD-B98A-6FEF0306075D}"/>
              </a:ext>
            </a:extLst>
          </p:cNvPr>
          <p:cNvSpPr/>
          <p:nvPr/>
        </p:nvSpPr>
        <p:spPr>
          <a:xfrm>
            <a:off x="842962" y="4938125"/>
            <a:ext cx="10791826" cy="682379"/>
          </a:xfrm>
          <a:prstGeom prst="rect">
            <a:avLst/>
          </a:prstGeom>
          <a:solidFill>
            <a:srgbClr val="C000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COOPERAÇÃO TÉCNICA MULTILATERAL SEM REPASSE DE RECURSOS FINANCEIROS                       ENTRE PARCEIROS OU PAÍSES PARTICIPANTES </a:t>
            </a:r>
          </a:p>
        </p:txBody>
      </p:sp>
    </p:spTree>
    <p:extLst>
      <p:ext uri="{BB962C8B-B14F-4D97-AF65-F5344CB8AC3E}">
        <p14:creationId xmlns:p14="http://schemas.microsoft.com/office/powerpoint/2010/main" val="819753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1F4DB-06CD-34E5-695E-8910D85E3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C6A9AA3-221F-117A-3C5D-DBEDD7A0A9A2}"/>
              </a:ext>
            </a:extLst>
          </p:cNvPr>
          <p:cNvSpPr txBox="1"/>
          <p:nvPr/>
        </p:nvSpPr>
        <p:spPr>
          <a:xfrm>
            <a:off x="4219574" y="476143"/>
            <a:ext cx="7229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 </a:t>
            </a:r>
            <a:r>
              <a:rPr lang="pt-BR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RESPONSABILIDADES E RECURSOS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C265C59-45AE-25A2-9A4F-5976AE32FB77}"/>
              </a:ext>
            </a:extLst>
          </p:cNvPr>
          <p:cNvSpPr txBox="1"/>
          <p:nvPr/>
        </p:nvSpPr>
        <p:spPr>
          <a:xfrm>
            <a:off x="598409" y="1792074"/>
            <a:ext cx="11509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Países participantes </a:t>
            </a: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7554C965-EAAB-A63D-C95C-ABED2834539E}"/>
              </a:ext>
            </a:extLst>
          </p:cNvPr>
          <p:cNvSpPr/>
          <p:nvPr/>
        </p:nvSpPr>
        <p:spPr>
          <a:xfrm>
            <a:off x="504826" y="3102114"/>
            <a:ext cx="4076699" cy="82908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207360" tIns="45000" rIns="90000" bIns="45000" anchor="ctr">
            <a:noAutofit/>
          </a:bodyPr>
          <a:lstStyle/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r>
              <a:rPr lang="pt-BR" sz="2000" dirty="0">
                <a:latin typeface="Segoe UI" panose="020B0502040204020203" pitchFamily="34" charset="0"/>
                <a:ea typeface="Aptos" panose="020B0004020202020204" pitchFamily="34" charset="0"/>
                <a:cs typeface="Segoe UI" panose="020B0502040204020203" pitchFamily="34" charset="0"/>
              </a:rPr>
              <a:t>Disponibilizarão infraestrutura local adequada para realizar workshop presencial</a:t>
            </a:r>
            <a:endParaRPr lang="pt-BR" sz="2000" dirty="0">
              <a:effectLst/>
              <a:latin typeface="Segoe UI" panose="020B0502040204020203" pitchFamily="34" charset="0"/>
              <a:ea typeface="Aptos" panose="020B0004020202020204" pitchFamily="34" charset="0"/>
              <a:cs typeface="Segoe UI" panose="020B0502040204020203" pitchFamily="34" charset="0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C6EE0A01-3CD4-8AE3-BA20-315F60400307}"/>
              </a:ext>
            </a:extLst>
          </p:cNvPr>
          <p:cNvSpPr/>
          <p:nvPr/>
        </p:nvSpPr>
        <p:spPr>
          <a:xfrm>
            <a:off x="4614653" y="3261142"/>
            <a:ext cx="4305300" cy="82908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207360" tIns="45000" rIns="90000" bIns="45000" anchor="ctr">
            <a:noAutofit/>
          </a:bodyPr>
          <a:lstStyle/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Identificarão e mobilizarão participantes locais relevantes para participar das atividades virtuais e presenciais</a:t>
            </a:r>
            <a:endParaRPr lang="pt-BR" sz="2000" dirty="0">
              <a:effectLst/>
              <a:latin typeface="Segoe UI" panose="020B0502040204020203" pitchFamily="34" charset="0"/>
              <a:ea typeface="Aptos" panose="020B0004020202020204" pitchFamily="34" charset="0"/>
              <a:cs typeface="Segoe UI" panose="020B0502040204020203" pitchFamily="34" charset="0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D1573F28-0EDF-CCB7-EF42-6C35E5FA540B}"/>
              </a:ext>
            </a:extLst>
          </p:cNvPr>
          <p:cNvSpPr/>
          <p:nvPr/>
        </p:nvSpPr>
        <p:spPr>
          <a:xfrm>
            <a:off x="8624678" y="3565092"/>
            <a:ext cx="3152774" cy="82908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207360" tIns="45000" rIns="90000" bIns="45000" anchor="ctr">
            <a:noAutofit/>
          </a:bodyPr>
          <a:lstStyle/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Conduzirão articulações internas para incentivar as ações debatidas nas atividades virtuais e presenciais</a:t>
            </a:r>
            <a:endParaRPr lang="pt-BR" sz="2000" dirty="0">
              <a:effectLst/>
              <a:latin typeface="Segoe UI" panose="020B0502040204020203" pitchFamily="34" charset="0"/>
              <a:ea typeface="Aptos" panose="020B0004020202020204" pitchFamily="34" charset="0"/>
              <a:cs typeface="Segoe UI" panose="020B0502040204020203" pitchFamily="34" charset="0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01E9376-120E-A8E6-10B9-311BE353CD87}"/>
              </a:ext>
            </a:extLst>
          </p:cNvPr>
          <p:cNvSpPr/>
          <p:nvPr/>
        </p:nvSpPr>
        <p:spPr>
          <a:xfrm>
            <a:off x="789954" y="4938125"/>
            <a:ext cx="10791826" cy="682379"/>
          </a:xfrm>
          <a:prstGeom prst="rect">
            <a:avLst/>
          </a:prstGeom>
          <a:solidFill>
            <a:srgbClr val="C000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FORMULÁRIO DE DIAGNÓSTICO PRÉVIO PARA SUBSIDIAR WEBINÁRIOS E WORKSHOPS </a:t>
            </a:r>
          </a:p>
        </p:txBody>
      </p:sp>
    </p:spTree>
    <p:extLst>
      <p:ext uri="{BB962C8B-B14F-4D97-AF65-F5344CB8AC3E}">
        <p14:creationId xmlns:p14="http://schemas.microsoft.com/office/powerpoint/2010/main" val="31952681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A0EC4-49D6-7BC8-69DB-12C59C31E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CE916316-9547-3C0F-D5C6-80E114C9C16F}"/>
              </a:ext>
            </a:extLst>
          </p:cNvPr>
          <p:cNvSpPr txBox="1"/>
          <p:nvPr/>
        </p:nvSpPr>
        <p:spPr>
          <a:xfrm>
            <a:off x="4219574" y="476143"/>
            <a:ext cx="7229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 </a:t>
            </a:r>
            <a:r>
              <a:rPr lang="pt-BR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RESULTADOS ESPERADOS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B7DF4F2-3A22-D4AC-18F9-2B6CDAF86A90}"/>
              </a:ext>
            </a:extLst>
          </p:cNvPr>
          <p:cNvSpPr/>
          <p:nvPr/>
        </p:nvSpPr>
        <p:spPr>
          <a:xfrm>
            <a:off x="1476374" y="4909550"/>
            <a:ext cx="9505951" cy="682379"/>
          </a:xfrm>
          <a:prstGeom prst="rect">
            <a:avLst/>
          </a:prstGeom>
          <a:solidFill>
            <a:srgbClr val="C000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POSSIBILIDADE DE APOIO A PROJETOS FUTUROS COMO                                    OBSERVATÓRIO DOS PALOP EM GOVERNAÇÃO DIGITAL 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578141A6-911A-7D81-BC9C-74E43D61ACAA}"/>
              </a:ext>
            </a:extLst>
          </p:cNvPr>
          <p:cNvSpPr/>
          <p:nvPr/>
        </p:nvSpPr>
        <p:spPr>
          <a:xfrm>
            <a:off x="1097408" y="3429000"/>
            <a:ext cx="4208016" cy="82908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207360" tIns="45000" rIns="90000" bIns="45000" anchor="ctr">
            <a:noAutofit/>
          </a:bodyPr>
          <a:lstStyle/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  <a:t>Apoiar capacidades técnicas para medir o uso de TIC no setor público, alinhadas a padrões internacionais e contextos locais</a:t>
            </a: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b="0" strike="noStrike" spc="-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r>
              <a:rPr lang="pt-BR" spc="-1" dirty="0">
                <a:latin typeface="Segoe UI" panose="020B0502040204020203" pitchFamily="34" charset="0"/>
                <a:cs typeface="Segoe UI" panose="020B0502040204020203" pitchFamily="34" charset="0"/>
              </a:rPr>
              <a:t>Fortalecer a cooperação dos PALOP com atores internacionais em governo digital </a:t>
            </a:r>
            <a:endParaRPr lang="pt-BR" strike="noStrike" spc="-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sz="2400" b="0" strike="noStrike" spc="-1" dirty="0">
              <a:latin typeface="Segoe UI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sz="2400" b="0" strike="noStrike" spc="-1" dirty="0">
              <a:latin typeface="Segoe UI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sz="2400" b="0" strike="noStrike" spc="-1" dirty="0">
              <a:latin typeface="Arial"/>
            </a:endParaRPr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5FA2A775-887B-CEAB-6E75-B2061DB82077}"/>
              </a:ext>
            </a:extLst>
          </p:cNvPr>
          <p:cNvSpPr/>
          <p:nvPr/>
        </p:nvSpPr>
        <p:spPr>
          <a:xfrm>
            <a:off x="183008" y="3150446"/>
            <a:ext cx="4208016" cy="82908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207360" tIns="45000" rIns="90000" bIns="45000" anchor="ctr">
            <a:noAutofit/>
          </a:bodyPr>
          <a:lstStyle/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b="0" strike="noStrike" spc="-1" dirty="0">
              <a:latin typeface="Segoe UI"/>
            </a:endParaRP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9B98B2A9-132B-5ED7-5EF5-AEBB977A0CDE}"/>
              </a:ext>
            </a:extLst>
          </p:cNvPr>
          <p:cNvSpPr/>
          <p:nvPr/>
        </p:nvSpPr>
        <p:spPr>
          <a:xfrm>
            <a:off x="6040883" y="3429000"/>
            <a:ext cx="4208016" cy="82908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207360" tIns="45000" rIns="90000" bIns="45000" anchor="ctr">
            <a:noAutofit/>
          </a:bodyPr>
          <a:lstStyle/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  <a:t>Promover a troca de experiências e conhecimento entre PALOP, Brasil e Portugal na temática de governo digital</a:t>
            </a: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b="0" strike="noStrike" spc="-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r>
              <a:rPr lang="pt-BR" spc="-1" dirty="0">
                <a:latin typeface="Segoe UI" panose="020B0502040204020203" pitchFamily="34" charset="0"/>
                <a:cs typeface="Segoe UI" panose="020B0502040204020203" pitchFamily="34" charset="0"/>
              </a:rPr>
              <a:t>Apoiar a elaboração de projetos de implementação e medição das TIC no setor público </a:t>
            </a:r>
            <a:endParaRPr lang="pt-BR" strike="noStrike" spc="-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sz="2400" b="0" strike="noStrike" spc="-1" dirty="0">
              <a:latin typeface="Segoe UI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sz="2400" b="0" strike="noStrike" spc="-1" dirty="0">
              <a:latin typeface="Segoe UI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sz="2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39382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22EA4-4D83-6E9D-AA1B-3DC8F315B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C9EE82AC-6A17-400B-4FEC-32921294FD00}"/>
              </a:ext>
            </a:extLst>
          </p:cNvPr>
          <p:cNvSpPr txBox="1"/>
          <p:nvPr/>
        </p:nvSpPr>
        <p:spPr>
          <a:xfrm>
            <a:off x="4219574" y="476143"/>
            <a:ext cx="7229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 </a:t>
            </a:r>
            <a:r>
              <a:rPr lang="pt-BR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PRÓXIMOS PASSOS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D9B9355-6A54-1FF5-7140-8F9332F81DF8}"/>
              </a:ext>
            </a:extLst>
          </p:cNvPr>
          <p:cNvSpPr txBox="1"/>
          <p:nvPr/>
        </p:nvSpPr>
        <p:spPr>
          <a:xfrm>
            <a:off x="504826" y="1801968"/>
            <a:ext cx="11509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Segundo semestre 2025 </a:t>
            </a: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2A6A705F-8463-B0F8-C09C-9C224515C031}"/>
              </a:ext>
            </a:extLst>
          </p:cNvPr>
          <p:cNvSpPr/>
          <p:nvPr/>
        </p:nvSpPr>
        <p:spPr>
          <a:xfrm>
            <a:off x="504826" y="4199593"/>
            <a:ext cx="4305300" cy="82908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207360" tIns="45000" rIns="90000" bIns="45000" anchor="ctr">
            <a:noAutofit/>
          </a:bodyPr>
          <a:lstStyle/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r>
              <a:rPr lang="pt-BR" sz="2000" dirty="0">
                <a:latin typeface="Segoe UI" panose="020B0502040204020203" pitchFamily="34" charset="0"/>
                <a:ea typeface="Aptos" panose="020B0004020202020204" pitchFamily="34" charset="0"/>
                <a:cs typeface="Segoe UI" panose="020B0502040204020203" pitchFamily="34" charset="0"/>
              </a:rPr>
              <a:t>Reuniões preliminares com representantes governamentais de Angola, Cabo Verde, Guiné-Bissau, Moçambique e São Tomé e Príncipe </a:t>
            </a: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sz="2000" dirty="0">
              <a:effectLst/>
              <a:latin typeface="Segoe UI" panose="020B0502040204020203" pitchFamily="34" charset="0"/>
              <a:ea typeface="Aptos" panose="020B0004020202020204" pitchFamily="34" charset="0"/>
              <a:cs typeface="Segoe UI" panose="020B0502040204020203" pitchFamily="34" charset="0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r>
              <a:rPr lang="pt-BR" sz="2000" dirty="0">
                <a:effectLst/>
                <a:latin typeface="Segoe UI" panose="020B0502040204020203" pitchFamily="34" charset="0"/>
                <a:ea typeface="Aptos" panose="020B0004020202020204" pitchFamily="34" charset="0"/>
                <a:cs typeface="Segoe UI" panose="020B0502040204020203" pitchFamily="34" charset="0"/>
              </a:rPr>
              <a:t>Envio e preenchimento do formulário de manifestação de interesse e diagnóstico prévio para subsidiar webinários e workshops</a:t>
            </a: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8E2263E7-7F83-5754-FD2B-BF139D959022}"/>
              </a:ext>
            </a:extLst>
          </p:cNvPr>
          <p:cNvSpPr/>
          <p:nvPr/>
        </p:nvSpPr>
        <p:spPr>
          <a:xfrm>
            <a:off x="4552951" y="4032667"/>
            <a:ext cx="4305300" cy="82908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207360" tIns="45000" rIns="90000" bIns="45000" anchor="ctr">
            <a:noAutofit/>
          </a:bodyPr>
          <a:lstStyle/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r>
              <a:rPr lang="pt-BR" sz="2000" dirty="0">
                <a:effectLst/>
                <a:latin typeface="Segoe UI" panose="020B0502040204020203" pitchFamily="34" charset="0"/>
                <a:ea typeface="Aptos" panose="020B0004020202020204" pitchFamily="34" charset="0"/>
                <a:cs typeface="Segoe UI" panose="020B0502040204020203" pitchFamily="34" charset="0"/>
              </a:rPr>
              <a:t>Reuniões com potenciais apoiadores e parceiros internacionais do programa de cooperação</a:t>
            </a: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sz="2000" dirty="0">
              <a:latin typeface="Segoe UI" panose="020B0502040204020203" pitchFamily="34" charset="0"/>
              <a:ea typeface="Aptos" panose="020B0004020202020204" pitchFamily="34" charset="0"/>
              <a:cs typeface="Segoe UI" panose="020B0502040204020203" pitchFamily="34" charset="0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r>
              <a:rPr lang="pt-BR" sz="2000" dirty="0">
                <a:latin typeface="Segoe UI" panose="020B0502040204020203" pitchFamily="34" charset="0"/>
                <a:ea typeface="Aptos" panose="020B0004020202020204" pitchFamily="34" charset="0"/>
                <a:cs typeface="Segoe UI" panose="020B0502040204020203" pitchFamily="34" charset="0"/>
              </a:rPr>
              <a:t>Lançamento da iniciativa na 3ª Edição do Fórum Lusófono da Governação da Internet em Maputo, Moçambique, 22 e 23 de setembro </a:t>
            </a: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1CF281A6-7982-1E22-E059-4AB410688A68}"/>
              </a:ext>
            </a:extLst>
          </p:cNvPr>
          <p:cNvSpPr/>
          <p:nvPr/>
        </p:nvSpPr>
        <p:spPr>
          <a:xfrm>
            <a:off x="8806933" y="4051717"/>
            <a:ext cx="3413642" cy="82908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207360" tIns="45000" rIns="90000" bIns="45000" anchor="ctr">
            <a:noAutofit/>
          </a:bodyPr>
          <a:lstStyle/>
          <a:p>
            <a:pPr marL="343080" indent="-343080">
              <a:buClr>
                <a:srgbClr val="404040"/>
              </a:buClr>
              <a:buSzPct val="120000"/>
              <a:buFont typeface="Segoe UI"/>
              <a:buChar char="»"/>
            </a:pPr>
            <a:r>
              <a:rPr lang="pt-BR" sz="2000" dirty="0">
                <a:latin typeface="Segoe UI" panose="020B0502040204020203" pitchFamily="34" charset="0"/>
                <a:ea typeface="Aptos" panose="020B0004020202020204" pitchFamily="34" charset="0"/>
                <a:cs typeface="Segoe UI" panose="020B0502040204020203" pitchFamily="34" charset="0"/>
              </a:rPr>
              <a:t>Realização do 1º Webinário entre os dias 29 de setembro e 3 de outubro</a:t>
            </a:r>
          </a:p>
          <a:p>
            <a:pPr marL="343080" indent="-343080">
              <a:buClr>
                <a:srgbClr val="404040"/>
              </a:buClr>
              <a:buSzPct val="120000"/>
              <a:buFont typeface="Segoe UI"/>
              <a:buChar char="»"/>
            </a:pPr>
            <a:endParaRPr lang="pt-BR" sz="2000" dirty="0">
              <a:latin typeface="Segoe UI" panose="020B0502040204020203" pitchFamily="34" charset="0"/>
              <a:ea typeface="Aptos" panose="020B0004020202020204" pitchFamily="34" charset="0"/>
              <a:cs typeface="Segoe UI" panose="020B0502040204020203" pitchFamily="34" charset="0"/>
            </a:endParaRPr>
          </a:p>
          <a:p>
            <a:pPr marL="343080" indent="-343080">
              <a:buClr>
                <a:srgbClr val="404040"/>
              </a:buClr>
              <a:buSzPct val="120000"/>
              <a:buFont typeface="Segoe UI"/>
              <a:buChar char="»"/>
            </a:pPr>
            <a:r>
              <a:rPr lang="pt-BR" sz="2000" dirty="0">
                <a:latin typeface="Segoe UI" panose="020B0502040204020203" pitchFamily="34" charset="0"/>
                <a:ea typeface="Aptos" panose="020B0004020202020204" pitchFamily="34" charset="0"/>
                <a:cs typeface="Segoe UI" panose="020B0502040204020203" pitchFamily="34" charset="0"/>
              </a:rPr>
              <a:t>Realização do 1º Workshop presencial entre outubro e novembro </a:t>
            </a: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sz="2000" dirty="0">
              <a:latin typeface="Segoe UI" panose="020B0502040204020203" pitchFamily="34" charset="0"/>
              <a:ea typeface="Aptos" panose="020B0004020202020204" pitchFamily="34" charset="0"/>
              <a:cs typeface="Segoe UI" panose="020B0502040204020203" pitchFamily="34" charset="0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483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C7920-CEB5-A5B1-93D6-A62D0FB77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49039A-4B45-738B-3B54-CE0A28C50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2788" y="2278212"/>
            <a:ext cx="7916244" cy="871696"/>
          </a:xfrm>
        </p:spPr>
        <p:txBody>
          <a:bodyPr>
            <a:normAutofit/>
          </a:bodyPr>
          <a:lstStyle/>
          <a:p>
            <a:r>
              <a:rPr lang="pt-BR" dirty="0" err="1">
                <a:latin typeface="Segoe UI" panose="020B0502040204020203" pitchFamily="34" charset="0"/>
                <a:cs typeface="Segoe UI" panose="020B0502040204020203" pitchFamily="34" charset="0"/>
              </a:rPr>
              <a:t>Obrigad</a:t>
            </a:r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  <a:t>@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C71160D-59B2-C2DA-5ED3-D7D6FDDD08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8407" y="3552291"/>
            <a:ext cx="9003899" cy="2290244"/>
          </a:xfrm>
        </p:spPr>
        <p:txBody>
          <a:bodyPr>
            <a:normAutofit/>
          </a:bodyPr>
          <a:lstStyle/>
          <a:p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  <a:t>Alexandre Barbosa (</a:t>
            </a:r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  <a:hlinkClick r:id="rId3"/>
              </a:rPr>
              <a:t>alexandre@cetic.br</a:t>
            </a:r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  <a:t>Delfina Soares (</a:t>
            </a:r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  <a:hlinkClick r:id="rId4"/>
              </a:rPr>
              <a:t>soares@unu.edu</a:t>
            </a:r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  <a:t>) </a:t>
            </a:r>
          </a:p>
          <a:p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  <a:t>Eliane Torres (</a:t>
            </a:r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  <a:hlinkClick r:id="rId5"/>
              </a:rPr>
              <a:t>eliane.torres@unu.edu</a:t>
            </a:r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  <a:t>Fabio </a:t>
            </a:r>
            <a:r>
              <a:rPr lang="pt-BR" dirty="0" err="1">
                <a:latin typeface="Segoe UI" panose="020B0502040204020203" pitchFamily="34" charset="0"/>
                <a:cs typeface="Segoe UI" panose="020B0502040204020203" pitchFamily="34" charset="0"/>
              </a:rPr>
              <a:t>Senne</a:t>
            </a:r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  <a:hlinkClick r:id="rId6"/>
              </a:rPr>
              <a:t>fsenne@nic.br</a:t>
            </a:r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  <a:t>) </a:t>
            </a:r>
          </a:p>
          <a:p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  <a:t>Manuella Ribeiro (</a:t>
            </a:r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  <a:hlinkClick r:id="rId7"/>
              </a:rPr>
              <a:t>manuella@nic.br</a:t>
            </a:r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639751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302C618-8D1C-7DB5-E172-3935AE5EFC88}"/>
              </a:ext>
            </a:extLst>
          </p:cNvPr>
          <p:cNvSpPr txBox="1"/>
          <p:nvPr/>
        </p:nvSpPr>
        <p:spPr>
          <a:xfrm>
            <a:off x="4219575" y="476143"/>
            <a:ext cx="6838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 </a:t>
            </a:r>
            <a:r>
              <a:rPr lang="pt-BR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ORGANIZADORES – Cetic.br </a:t>
            </a:r>
          </a:p>
        </p:txBody>
      </p:sp>
      <p:pic>
        <p:nvPicPr>
          <p:cNvPr id="126" name="Imagem 3" descr="Texto&#10;&#10;Descrição gerada automaticamente">
            <a:extLst>
              <a:ext uri="{FF2B5EF4-FFF2-40B4-BE49-F238E27FC236}">
                <a16:creationId xmlns:a16="http://schemas.microsoft.com/office/drawing/2014/main" id="{BCE71182-2862-0647-314D-E780A8A63FB0}"/>
              </a:ext>
            </a:extLst>
          </p:cNvPr>
          <p:cNvPicPr/>
          <p:nvPr/>
        </p:nvPicPr>
        <p:blipFill>
          <a:blip r:embed="rId2"/>
          <a:srcRect l="60831" t="26420" r="21928" b="24307"/>
          <a:stretch/>
        </p:blipFill>
        <p:spPr>
          <a:xfrm>
            <a:off x="2061756" y="5305686"/>
            <a:ext cx="621205" cy="566709"/>
          </a:xfrm>
          <a:prstGeom prst="rect">
            <a:avLst/>
          </a:prstGeom>
          <a:ln w="0">
            <a:noFill/>
          </a:ln>
        </p:spPr>
      </p:pic>
      <p:pic>
        <p:nvPicPr>
          <p:cNvPr id="127" name="Picture 6" descr="Text&#10;&#10;Description automatically generated">
            <a:extLst>
              <a:ext uri="{FF2B5EF4-FFF2-40B4-BE49-F238E27FC236}">
                <a16:creationId xmlns:a16="http://schemas.microsoft.com/office/drawing/2014/main" id="{9C8CCA3C-2DFD-618C-0A5B-A733BDB114AF}"/>
              </a:ext>
            </a:extLst>
          </p:cNvPr>
          <p:cNvPicPr/>
          <p:nvPr/>
        </p:nvPicPr>
        <p:blipFill>
          <a:blip r:embed="rId3"/>
          <a:srcRect t="4448" r="68284" b="11252"/>
          <a:stretch/>
        </p:blipFill>
        <p:spPr>
          <a:xfrm>
            <a:off x="303134" y="5314186"/>
            <a:ext cx="815941" cy="683201"/>
          </a:xfrm>
          <a:prstGeom prst="rect">
            <a:avLst/>
          </a:prstGeom>
          <a:ln w="0">
            <a:noFill/>
          </a:ln>
        </p:spPr>
      </p:pic>
      <p:pic>
        <p:nvPicPr>
          <p:cNvPr id="128" name="Picture 6" descr="Text&#10;&#10;Description automatically generated">
            <a:extLst>
              <a:ext uri="{FF2B5EF4-FFF2-40B4-BE49-F238E27FC236}">
                <a16:creationId xmlns:a16="http://schemas.microsoft.com/office/drawing/2014/main" id="{F30FF41B-2A8B-6004-7AC5-B561C9544504}"/>
              </a:ext>
            </a:extLst>
          </p:cNvPr>
          <p:cNvPicPr/>
          <p:nvPr/>
        </p:nvPicPr>
        <p:blipFill>
          <a:blip r:embed="rId3"/>
          <a:srcRect l="37992" t="5730" r="30511"/>
          <a:stretch/>
        </p:blipFill>
        <p:spPr>
          <a:xfrm>
            <a:off x="1244065" y="5314186"/>
            <a:ext cx="724698" cy="683201"/>
          </a:xfrm>
          <a:prstGeom prst="rect">
            <a:avLst/>
          </a:prstGeom>
          <a:ln w="0">
            <a:noFill/>
          </a:ln>
        </p:spPr>
      </p:pic>
      <p:sp>
        <p:nvSpPr>
          <p:cNvPr id="129" name="Retângulo 128">
            <a:extLst>
              <a:ext uri="{FF2B5EF4-FFF2-40B4-BE49-F238E27FC236}">
                <a16:creationId xmlns:a16="http://schemas.microsoft.com/office/drawing/2014/main" id="{075F4E10-7CA5-B8FC-6385-DB82C5AD929D}"/>
              </a:ext>
            </a:extLst>
          </p:cNvPr>
          <p:cNvSpPr/>
          <p:nvPr/>
        </p:nvSpPr>
        <p:spPr>
          <a:xfrm>
            <a:off x="274559" y="1749343"/>
            <a:ext cx="5345191" cy="4546682"/>
          </a:xfrm>
          <a:prstGeom prst="rect">
            <a:avLst/>
          </a:prstGeom>
          <a:solidFill>
            <a:srgbClr val="C000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rtlCol="0" anchor="ctr"/>
          <a:lstStyle/>
          <a:p>
            <a:pPr algn="ctr"/>
            <a:endParaRPr lang="pt-BR" sz="1250" dirty="0">
              <a:solidFill>
                <a:srgbClr val="001132"/>
              </a:solidFill>
            </a:endParaRPr>
          </a:p>
        </p:txBody>
      </p:sp>
      <p:sp>
        <p:nvSpPr>
          <p:cNvPr id="130" name="CaixaDeTexto 12">
            <a:extLst>
              <a:ext uri="{FF2B5EF4-FFF2-40B4-BE49-F238E27FC236}">
                <a16:creationId xmlns:a16="http://schemas.microsoft.com/office/drawing/2014/main" id="{460376DA-E088-0552-402F-37B561DC146E}"/>
              </a:ext>
            </a:extLst>
          </p:cNvPr>
          <p:cNvSpPr txBox="1"/>
          <p:nvPr/>
        </p:nvSpPr>
        <p:spPr>
          <a:xfrm>
            <a:off x="289429" y="1901860"/>
            <a:ext cx="5316616" cy="3693319"/>
          </a:xfrm>
          <a:prstGeom prst="rect">
            <a:avLst/>
          </a:prstGeom>
          <a:noFill/>
        </p:spPr>
        <p:txBody>
          <a:bodyPr wrap="square" lIns="179964" tIns="0" rIns="0" bIns="0">
            <a:spAutoFit/>
          </a:bodyPr>
          <a:lstStyle/>
          <a:p>
            <a:pPr defTabSz="317287">
              <a:buClr>
                <a:srgbClr val="000000"/>
              </a:buClr>
              <a:defRPr/>
            </a:pPr>
            <a:r>
              <a:rPr lang="pt-BR" sz="2400" b="1" kern="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O Centro Regional de Estudos para o Desenvolvimento da  Sociedade da Informação </a:t>
            </a:r>
            <a:r>
              <a:rPr lang="pt-BR" sz="2400" b="1" kern="0" noProof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(Cetic.br)</a:t>
            </a:r>
            <a:r>
              <a:rPr lang="pt-BR" sz="2400" b="1" kern="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</a:t>
            </a:r>
            <a:r>
              <a:rPr lang="pt-BR" sz="2400" kern="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tem como missão produzir dados estatísticos, monitorar os impactos das tecnologias digitais na sociedade e cooperar com países da ALC e PALOP.</a:t>
            </a:r>
          </a:p>
          <a:p>
            <a:pPr defTabSz="317287">
              <a:buClr>
                <a:srgbClr val="000000"/>
              </a:buClr>
              <a:defRPr/>
            </a:pPr>
            <a:endParaRPr lang="pt-BR" sz="2400" kern="0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  <a:p>
            <a:pPr defTabSz="317287">
              <a:buClr>
                <a:srgbClr val="000000"/>
              </a:buClr>
              <a:defRPr/>
            </a:pPr>
            <a:r>
              <a:rPr lang="pt-BR" sz="2400" kern="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É um </a:t>
            </a:r>
            <a:r>
              <a:rPr lang="pt-BR" sz="2400" b="1" kern="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Centro de Categoria 2 da UNESCO </a:t>
            </a:r>
            <a:r>
              <a:rPr lang="pt-BR" sz="2400" kern="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desde 2012.</a:t>
            </a:r>
          </a:p>
        </p:txBody>
      </p:sp>
      <p:sp>
        <p:nvSpPr>
          <p:cNvPr id="139" name="CaixaDeTexto 71">
            <a:extLst>
              <a:ext uri="{FF2B5EF4-FFF2-40B4-BE49-F238E27FC236}">
                <a16:creationId xmlns:a16="http://schemas.microsoft.com/office/drawing/2014/main" id="{A80CE022-FA67-A089-3E26-66CA695E0B66}"/>
              </a:ext>
            </a:extLst>
          </p:cNvPr>
          <p:cNvSpPr txBox="1"/>
          <p:nvPr/>
        </p:nvSpPr>
        <p:spPr>
          <a:xfrm>
            <a:off x="6932037" y="1366329"/>
            <a:ext cx="4970750" cy="5355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311779" indent="-311779" defTabSz="244575">
              <a:lnSpc>
                <a:spcPct val="90000"/>
              </a:lnSpc>
              <a:spcAft>
                <a:spcPts val="2083"/>
              </a:spcAft>
              <a:buClr>
                <a:srgbClr val="000000"/>
              </a:buClr>
              <a:buSzPct val="80000"/>
              <a:defRPr/>
            </a:pPr>
            <a:r>
              <a:rPr lang="en-US" sz="1600" kern="0" dirty="0"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1</a:t>
            </a:r>
            <a:r>
              <a:rPr lang="pt-BR" sz="1600" kern="0" dirty="0"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. Centro de produção de dados estatísticos TIC &amp; centro de conhecimento</a:t>
            </a:r>
          </a:p>
        </p:txBody>
      </p:sp>
      <p:sp>
        <p:nvSpPr>
          <p:cNvPr id="140" name="CaixaDeTexto 7">
            <a:extLst>
              <a:ext uri="{FF2B5EF4-FFF2-40B4-BE49-F238E27FC236}">
                <a16:creationId xmlns:a16="http://schemas.microsoft.com/office/drawing/2014/main" id="{5D12A506-35CC-A05C-182D-2CB683BC2CA4}"/>
              </a:ext>
            </a:extLst>
          </p:cNvPr>
          <p:cNvSpPr txBox="1"/>
          <p:nvPr/>
        </p:nvSpPr>
        <p:spPr>
          <a:xfrm>
            <a:off x="8358939" y="2095665"/>
            <a:ext cx="3634702" cy="822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5785" indent="-223747" defTabSz="317287">
              <a:lnSpc>
                <a:spcPct val="110000"/>
              </a:lnSpc>
              <a:buClr>
                <a:prstClr val="white"/>
              </a:buClr>
              <a:buFont typeface="Courier New" panose="02070309020205020404" pitchFamily="49" charset="0"/>
              <a:buChar char="o"/>
              <a:defRPr/>
            </a:pPr>
            <a:r>
              <a:rPr lang="pt-BR" sz="1100" kern="0" dirty="0">
                <a:latin typeface="Segoe UI Semibold" panose="020B0702040204020203" pitchFamily="34" charset="0"/>
                <a:cs typeface="Segoe UI Semibold" panose="020B0702040204020203" pitchFamily="34" charset="0"/>
                <a:sym typeface="Arial"/>
              </a:rPr>
              <a:t>Estatísticas públicas TIC</a:t>
            </a:r>
          </a:p>
          <a:p>
            <a:pPr marL="315785" indent="-223747" defTabSz="634701">
              <a:lnSpc>
                <a:spcPct val="110000"/>
              </a:lnSpc>
              <a:buClr>
                <a:prstClr val="white"/>
              </a:buClr>
              <a:buFont typeface="Courier New" panose="02070309020205020404" pitchFamily="49" charset="0"/>
              <a:buChar char="o"/>
              <a:defRPr/>
            </a:pPr>
            <a:r>
              <a:rPr lang="pt-BR" sz="1100" kern="0" dirty="0">
                <a:latin typeface="Segoe UI Semibold" panose="020B0702040204020203" pitchFamily="34" charset="0"/>
                <a:cs typeface="Segoe UI Semibold" panose="020B0702040204020203" pitchFamily="34" charset="0"/>
                <a:sym typeface="Arial"/>
              </a:rPr>
              <a:t>Dados desagregados</a:t>
            </a:r>
          </a:p>
          <a:p>
            <a:pPr marL="315785" indent="-223747" defTabSz="634701">
              <a:lnSpc>
                <a:spcPct val="110000"/>
              </a:lnSpc>
              <a:buClr>
                <a:prstClr val="white"/>
              </a:buClr>
              <a:buFont typeface="Courier New" panose="02070309020205020404" pitchFamily="49" charset="0"/>
              <a:buChar char="o"/>
              <a:defRPr/>
            </a:pPr>
            <a:r>
              <a:rPr lang="pt-BR" sz="1100" kern="0" dirty="0">
                <a:latin typeface="Segoe UI Semibold" panose="020B0702040204020203" pitchFamily="34" charset="0"/>
                <a:cs typeface="Segoe UI Semibold" panose="020B0702040204020203" pitchFamily="34" charset="0"/>
                <a:sym typeface="Arial"/>
              </a:rPr>
              <a:t>Estatísticas para os ODS</a:t>
            </a:r>
          </a:p>
          <a:p>
            <a:pPr marL="315785" indent="-223747" defTabSz="317287">
              <a:lnSpc>
                <a:spcPct val="110000"/>
              </a:lnSpc>
              <a:buClr>
                <a:prstClr val="white"/>
              </a:buClr>
              <a:buFont typeface="Courier New" panose="02070309020205020404" pitchFamily="49" charset="0"/>
              <a:buChar char="o"/>
              <a:defRPr/>
            </a:pPr>
            <a:r>
              <a:rPr lang="pt-BR" sz="1100" kern="0" dirty="0">
                <a:latin typeface="Segoe UI Semibold" panose="020B0702040204020203" pitchFamily="34" charset="0"/>
                <a:cs typeface="Segoe UI Semibold" panose="020B0702040204020203" pitchFamily="34" charset="0"/>
                <a:sym typeface="Arial"/>
              </a:rPr>
              <a:t>Estudos qualitativos</a:t>
            </a:r>
          </a:p>
        </p:txBody>
      </p:sp>
      <p:sp>
        <p:nvSpPr>
          <p:cNvPr id="141" name="CaixaDeTexto 234">
            <a:extLst>
              <a:ext uri="{FF2B5EF4-FFF2-40B4-BE49-F238E27FC236}">
                <a16:creationId xmlns:a16="http://schemas.microsoft.com/office/drawing/2014/main" id="{8AAA1AD5-004F-60CC-69B7-5884EF53D304}"/>
              </a:ext>
            </a:extLst>
          </p:cNvPr>
          <p:cNvSpPr txBox="1"/>
          <p:nvPr/>
        </p:nvSpPr>
        <p:spPr>
          <a:xfrm>
            <a:off x="7102617" y="3085880"/>
            <a:ext cx="4970750" cy="5355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311779" indent="-311779" defTabSz="317287">
              <a:lnSpc>
                <a:spcPct val="90000"/>
              </a:lnSpc>
              <a:spcAft>
                <a:spcPts val="2083"/>
              </a:spcAft>
              <a:buClr>
                <a:srgbClr val="000000"/>
              </a:buClr>
              <a:buSzPct val="80000"/>
              <a:defRPr/>
            </a:pPr>
            <a:r>
              <a:rPr lang="en-US" sz="1600" kern="0" dirty="0"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2</a:t>
            </a:r>
            <a:r>
              <a:rPr lang="pt-BR" sz="1600" kern="0" dirty="0"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. Capacitação em metodologia de pesquisa para produção e uso de estatísticas TIC </a:t>
            </a:r>
          </a:p>
        </p:txBody>
      </p:sp>
      <p:sp>
        <p:nvSpPr>
          <p:cNvPr id="142" name="CaixaDeTexto 239">
            <a:extLst>
              <a:ext uri="{FF2B5EF4-FFF2-40B4-BE49-F238E27FC236}">
                <a16:creationId xmlns:a16="http://schemas.microsoft.com/office/drawing/2014/main" id="{C7812B7B-3112-BB9A-7B56-D1E70B40929C}"/>
              </a:ext>
            </a:extLst>
          </p:cNvPr>
          <p:cNvSpPr txBox="1"/>
          <p:nvPr/>
        </p:nvSpPr>
        <p:spPr>
          <a:xfrm>
            <a:off x="7112143" y="4002019"/>
            <a:ext cx="4970750" cy="3139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311779" indent="-311779" defTabSz="317287">
              <a:lnSpc>
                <a:spcPct val="90000"/>
              </a:lnSpc>
              <a:spcAft>
                <a:spcPts val="2083"/>
              </a:spcAft>
              <a:buClr>
                <a:srgbClr val="000000"/>
              </a:buClr>
              <a:buSzPct val="80000"/>
              <a:defRPr/>
            </a:pPr>
            <a:r>
              <a:rPr lang="pt-BR" sz="1600" kern="0" dirty="0"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3. Laboratório de ideias e de inovação metodológica</a:t>
            </a:r>
          </a:p>
        </p:txBody>
      </p:sp>
      <p:sp>
        <p:nvSpPr>
          <p:cNvPr id="143" name="CaixaDeTexto 240">
            <a:extLst>
              <a:ext uri="{FF2B5EF4-FFF2-40B4-BE49-F238E27FC236}">
                <a16:creationId xmlns:a16="http://schemas.microsoft.com/office/drawing/2014/main" id="{64EF8D13-6E03-F461-322F-18F49FD9B432}"/>
              </a:ext>
            </a:extLst>
          </p:cNvPr>
          <p:cNvSpPr txBox="1"/>
          <p:nvPr/>
        </p:nvSpPr>
        <p:spPr>
          <a:xfrm>
            <a:off x="7102618" y="4817008"/>
            <a:ext cx="4970749" cy="5355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269820" indent="-269820" defTabSz="317287">
              <a:lnSpc>
                <a:spcPct val="90000"/>
              </a:lnSpc>
              <a:spcAft>
                <a:spcPts val="2083"/>
              </a:spcAft>
              <a:buClr>
                <a:srgbClr val="000000"/>
              </a:buClr>
              <a:buSzPct val="80000"/>
              <a:defRPr/>
            </a:pPr>
            <a:r>
              <a:rPr lang="en-US" sz="1600" kern="0" dirty="0"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4. </a:t>
            </a:r>
            <a:r>
              <a:rPr lang="pt-BR" sz="1600" kern="0" dirty="0"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Análise sobre os impactos socioeconômicos das TIC &amp; contribuições para as políticas públicas</a:t>
            </a:r>
            <a:endParaRPr lang="pt-BR" sz="1600" i="1" kern="0" dirty="0"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pic>
        <p:nvPicPr>
          <p:cNvPr id="146" name="Graphic 4">
            <a:extLst>
              <a:ext uri="{FF2B5EF4-FFF2-40B4-BE49-F238E27FC236}">
                <a16:creationId xmlns:a16="http://schemas.microsoft.com/office/drawing/2014/main" id="{14E72B16-B2C6-D0E0-AFCA-4FF90E796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53108" y="1973597"/>
            <a:ext cx="1097312" cy="1011679"/>
          </a:xfrm>
          <a:prstGeom prst="rect">
            <a:avLst/>
          </a:prstGeom>
        </p:spPr>
      </p:pic>
      <p:grpSp>
        <p:nvGrpSpPr>
          <p:cNvPr id="147" name="Group 138">
            <a:extLst>
              <a:ext uri="{FF2B5EF4-FFF2-40B4-BE49-F238E27FC236}">
                <a16:creationId xmlns:a16="http://schemas.microsoft.com/office/drawing/2014/main" id="{5310C3A2-A74F-1889-19C1-6C6B906FA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152950" y="1350305"/>
            <a:ext cx="668285" cy="713732"/>
            <a:chOff x="-1" y="3"/>
            <a:chExt cx="647" cy="691"/>
          </a:xfrm>
          <a:solidFill>
            <a:srgbClr val="C00000"/>
          </a:solidFill>
        </p:grpSpPr>
        <p:sp>
          <p:nvSpPr>
            <p:cNvPr id="148" name="Rectangle 139">
              <a:extLst>
                <a:ext uri="{FF2B5EF4-FFF2-40B4-BE49-F238E27FC236}">
                  <a16:creationId xmlns:a16="http://schemas.microsoft.com/office/drawing/2014/main" id="{75533E9D-878A-A9B8-0F78-BDBF4AE666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" y="554"/>
              <a:ext cx="33" cy="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125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9" name="Rectangle 140">
              <a:extLst>
                <a:ext uri="{FF2B5EF4-FFF2-40B4-BE49-F238E27FC236}">
                  <a16:creationId xmlns:a16="http://schemas.microsoft.com/office/drawing/2014/main" id="{00F0F42C-5C72-181D-DCB8-4E0F74B8F0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" y="14"/>
              <a:ext cx="21" cy="6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125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50" name="Rectangle 141">
              <a:extLst>
                <a:ext uri="{FF2B5EF4-FFF2-40B4-BE49-F238E27FC236}">
                  <a16:creationId xmlns:a16="http://schemas.microsoft.com/office/drawing/2014/main" id="{2F43FC8C-1ECB-F80C-BE09-87024350B7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" y="176"/>
              <a:ext cx="119" cy="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125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51" name="Freeform 142">
              <a:extLst>
                <a:ext uri="{FF2B5EF4-FFF2-40B4-BE49-F238E27FC236}">
                  <a16:creationId xmlns:a16="http://schemas.microsoft.com/office/drawing/2014/main" id="{DC7B2A52-BEF9-8FE7-68AA-1DE16CE5CF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0" y="68"/>
              <a:ext cx="64" cy="64"/>
            </a:xfrm>
            <a:custGeom>
              <a:avLst/>
              <a:gdLst>
                <a:gd name="T0" fmla="*/ 64 w 64"/>
                <a:gd name="T1" fmla="*/ 64 h 64"/>
                <a:gd name="T2" fmla="*/ 0 w 64"/>
                <a:gd name="T3" fmla="*/ 64 h 64"/>
                <a:gd name="T4" fmla="*/ 0 w 64"/>
                <a:gd name="T5" fmla="*/ 0 h 64"/>
                <a:gd name="T6" fmla="*/ 64 w 64"/>
                <a:gd name="T7" fmla="*/ 0 h 64"/>
                <a:gd name="T8" fmla="*/ 64 w 64"/>
                <a:gd name="T9" fmla="*/ 64 h 64"/>
                <a:gd name="T10" fmla="*/ 21 w 64"/>
                <a:gd name="T11" fmla="*/ 43 h 64"/>
                <a:gd name="T12" fmla="*/ 43 w 64"/>
                <a:gd name="T13" fmla="*/ 43 h 64"/>
                <a:gd name="T14" fmla="*/ 43 w 64"/>
                <a:gd name="T15" fmla="*/ 21 h 64"/>
                <a:gd name="T16" fmla="*/ 21 w 64"/>
                <a:gd name="T17" fmla="*/ 21 h 64"/>
                <a:gd name="T18" fmla="*/ 21 w 64"/>
                <a:gd name="T19" fmla="*/ 4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64" y="64"/>
                  </a:moveTo>
                  <a:lnTo>
                    <a:pt x="0" y="64"/>
                  </a:lnTo>
                  <a:lnTo>
                    <a:pt x="0" y="0"/>
                  </a:lnTo>
                  <a:lnTo>
                    <a:pt x="64" y="0"/>
                  </a:lnTo>
                  <a:lnTo>
                    <a:pt x="64" y="64"/>
                  </a:lnTo>
                  <a:close/>
                  <a:moveTo>
                    <a:pt x="21" y="43"/>
                  </a:moveTo>
                  <a:lnTo>
                    <a:pt x="43" y="43"/>
                  </a:lnTo>
                  <a:lnTo>
                    <a:pt x="43" y="21"/>
                  </a:lnTo>
                  <a:lnTo>
                    <a:pt x="21" y="21"/>
                  </a:lnTo>
                  <a:lnTo>
                    <a:pt x="21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125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52" name="Freeform 143">
              <a:extLst>
                <a:ext uri="{FF2B5EF4-FFF2-40B4-BE49-F238E27FC236}">
                  <a16:creationId xmlns:a16="http://schemas.microsoft.com/office/drawing/2014/main" id="{27850E6A-ACA0-B78F-DF9D-1817F03C8C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0" y="154"/>
              <a:ext cx="64" cy="65"/>
            </a:xfrm>
            <a:custGeom>
              <a:avLst/>
              <a:gdLst>
                <a:gd name="T0" fmla="*/ 64 w 64"/>
                <a:gd name="T1" fmla="*/ 65 h 65"/>
                <a:gd name="T2" fmla="*/ 0 w 64"/>
                <a:gd name="T3" fmla="*/ 65 h 65"/>
                <a:gd name="T4" fmla="*/ 0 w 64"/>
                <a:gd name="T5" fmla="*/ 0 h 65"/>
                <a:gd name="T6" fmla="*/ 64 w 64"/>
                <a:gd name="T7" fmla="*/ 0 h 65"/>
                <a:gd name="T8" fmla="*/ 64 w 64"/>
                <a:gd name="T9" fmla="*/ 65 h 65"/>
                <a:gd name="T10" fmla="*/ 21 w 64"/>
                <a:gd name="T11" fmla="*/ 43 h 65"/>
                <a:gd name="T12" fmla="*/ 43 w 64"/>
                <a:gd name="T13" fmla="*/ 43 h 65"/>
                <a:gd name="T14" fmla="*/ 43 w 64"/>
                <a:gd name="T15" fmla="*/ 22 h 65"/>
                <a:gd name="T16" fmla="*/ 21 w 64"/>
                <a:gd name="T17" fmla="*/ 22 h 65"/>
                <a:gd name="T18" fmla="*/ 21 w 64"/>
                <a:gd name="T19" fmla="*/ 4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5">
                  <a:moveTo>
                    <a:pt x="64" y="65"/>
                  </a:moveTo>
                  <a:lnTo>
                    <a:pt x="0" y="65"/>
                  </a:lnTo>
                  <a:lnTo>
                    <a:pt x="0" y="0"/>
                  </a:lnTo>
                  <a:lnTo>
                    <a:pt x="64" y="0"/>
                  </a:lnTo>
                  <a:lnTo>
                    <a:pt x="64" y="65"/>
                  </a:lnTo>
                  <a:close/>
                  <a:moveTo>
                    <a:pt x="21" y="43"/>
                  </a:moveTo>
                  <a:lnTo>
                    <a:pt x="43" y="43"/>
                  </a:lnTo>
                  <a:lnTo>
                    <a:pt x="43" y="22"/>
                  </a:lnTo>
                  <a:lnTo>
                    <a:pt x="21" y="22"/>
                  </a:lnTo>
                  <a:lnTo>
                    <a:pt x="21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125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53" name="Freeform 144">
              <a:extLst>
                <a:ext uri="{FF2B5EF4-FFF2-40B4-BE49-F238E27FC236}">
                  <a16:creationId xmlns:a16="http://schemas.microsoft.com/office/drawing/2014/main" id="{85B27640-A35F-7FD1-E48F-D9A79870CC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0" y="240"/>
              <a:ext cx="64" cy="65"/>
            </a:xfrm>
            <a:custGeom>
              <a:avLst/>
              <a:gdLst>
                <a:gd name="T0" fmla="*/ 64 w 64"/>
                <a:gd name="T1" fmla="*/ 65 h 65"/>
                <a:gd name="T2" fmla="*/ 0 w 64"/>
                <a:gd name="T3" fmla="*/ 65 h 65"/>
                <a:gd name="T4" fmla="*/ 0 w 64"/>
                <a:gd name="T5" fmla="*/ 0 h 65"/>
                <a:gd name="T6" fmla="*/ 64 w 64"/>
                <a:gd name="T7" fmla="*/ 0 h 65"/>
                <a:gd name="T8" fmla="*/ 64 w 64"/>
                <a:gd name="T9" fmla="*/ 65 h 65"/>
                <a:gd name="T10" fmla="*/ 21 w 64"/>
                <a:gd name="T11" fmla="*/ 44 h 65"/>
                <a:gd name="T12" fmla="*/ 43 w 64"/>
                <a:gd name="T13" fmla="*/ 44 h 65"/>
                <a:gd name="T14" fmla="*/ 43 w 64"/>
                <a:gd name="T15" fmla="*/ 22 h 65"/>
                <a:gd name="T16" fmla="*/ 21 w 64"/>
                <a:gd name="T17" fmla="*/ 22 h 65"/>
                <a:gd name="T18" fmla="*/ 21 w 64"/>
                <a:gd name="T19" fmla="*/ 4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5">
                  <a:moveTo>
                    <a:pt x="64" y="65"/>
                  </a:moveTo>
                  <a:lnTo>
                    <a:pt x="0" y="65"/>
                  </a:lnTo>
                  <a:lnTo>
                    <a:pt x="0" y="0"/>
                  </a:lnTo>
                  <a:lnTo>
                    <a:pt x="64" y="0"/>
                  </a:lnTo>
                  <a:lnTo>
                    <a:pt x="64" y="65"/>
                  </a:lnTo>
                  <a:close/>
                  <a:moveTo>
                    <a:pt x="21" y="44"/>
                  </a:moveTo>
                  <a:lnTo>
                    <a:pt x="43" y="44"/>
                  </a:lnTo>
                  <a:lnTo>
                    <a:pt x="43" y="22"/>
                  </a:lnTo>
                  <a:lnTo>
                    <a:pt x="21" y="22"/>
                  </a:lnTo>
                  <a:lnTo>
                    <a:pt x="21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125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54" name="Freeform 145">
              <a:extLst>
                <a:ext uri="{FF2B5EF4-FFF2-40B4-BE49-F238E27FC236}">
                  <a16:creationId xmlns:a16="http://schemas.microsoft.com/office/drawing/2014/main" id="{3704E849-111A-3687-157D-89D37536B5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3" y="68"/>
              <a:ext cx="65" cy="64"/>
            </a:xfrm>
            <a:custGeom>
              <a:avLst/>
              <a:gdLst>
                <a:gd name="T0" fmla="*/ 65 w 65"/>
                <a:gd name="T1" fmla="*/ 64 h 64"/>
                <a:gd name="T2" fmla="*/ 0 w 65"/>
                <a:gd name="T3" fmla="*/ 64 h 64"/>
                <a:gd name="T4" fmla="*/ 0 w 65"/>
                <a:gd name="T5" fmla="*/ 0 h 64"/>
                <a:gd name="T6" fmla="*/ 65 w 65"/>
                <a:gd name="T7" fmla="*/ 0 h 64"/>
                <a:gd name="T8" fmla="*/ 65 w 65"/>
                <a:gd name="T9" fmla="*/ 64 h 64"/>
                <a:gd name="T10" fmla="*/ 22 w 65"/>
                <a:gd name="T11" fmla="*/ 43 h 64"/>
                <a:gd name="T12" fmla="*/ 43 w 65"/>
                <a:gd name="T13" fmla="*/ 43 h 64"/>
                <a:gd name="T14" fmla="*/ 43 w 65"/>
                <a:gd name="T15" fmla="*/ 21 h 64"/>
                <a:gd name="T16" fmla="*/ 22 w 65"/>
                <a:gd name="T17" fmla="*/ 21 h 64"/>
                <a:gd name="T18" fmla="*/ 22 w 65"/>
                <a:gd name="T19" fmla="*/ 4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5" h="64">
                  <a:moveTo>
                    <a:pt x="65" y="64"/>
                  </a:moveTo>
                  <a:lnTo>
                    <a:pt x="0" y="64"/>
                  </a:lnTo>
                  <a:lnTo>
                    <a:pt x="0" y="0"/>
                  </a:lnTo>
                  <a:lnTo>
                    <a:pt x="65" y="0"/>
                  </a:lnTo>
                  <a:lnTo>
                    <a:pt x="65" y="64"/>
                  </a:lnTo>
                  <a:close/>
                  <a:moveTo>
                    <a:pt x="22" y="43"/>
                  </a:moveTo>
                  <a:lnTo>
                    <a:pt x="43" y="43"/>
                  </a:lnTo>
                  <a:lnTo>
                    <a:pt x="43" y="21"/>
                  </a:lnTo>
                  <a:lnTo>
                    <a:pt x="22" y="21"/>
                  </a:lnTo>
                  <a:lnTo>
                    <a:pt x="22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125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55" name="Freeform 146">
              <a:extLst>
                <a:ext uri="{FF2B5EF4-FFF2-40B4-BE49-F238E27FC236}">
                  <a16:creationId xmlns:a16="http://schemas.microsoft.com/office/drawing/2014/main" id="{7E5456AF-F58E-FAF2-4C94-71C9039C7E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3" y="240"/>
              <a:ext cx="65" cy="65"/>
            </a:xfrm>
            <a:custGeom>
              <a:avLst/>
              <a:gdLst>
                <a:gd name="T0" fmla="*/ 65 w 65"/>
                <a:gd name="T1" fmla="*/ 65 h 65"/>
                <a:gd name="T2" fmla="*/ 0 w 65"/>
                <a:gd name="T3" fmla="*/ 65 h 65"/>
                <a:gd name="T4" fmla="*/ 0 w 65"/>
                <a:gd name="T5" fmla="*/ 0 h 65"/>
                <a:gd name="T6" fmla="*/ 65 w 65"/>
                <a:gd name="T7" fmla="*/ 0 h 65"/>
                <a:gd name="T8" fmla="*/ 65 w 65"/>
                <a:gd name="T9" fmla="*/ 65 h 65"/>
                <a:gd name="T10" fmla="*/ 22 w 65"/>
                <a:gd name="T11" fmla="*/ 44 h 65"/>
                <a:gd name="T12" fmla="*/ 43 w 65"/>
                <a:gd name="T13" fmla="*/ 44 h 65"/>
                <a:gd name="T14" fmla="*/ 43 w 65"/>
                <a:gd name="T15" fmla="*/ 22 h 65"/>
                <a:gd name="T16" fmla="*/ 22 w 65"/>
                <a:gd name="T17" fmla="*/ 22 h 65"/>
                <a:gd name="T18" fmla="*/ 22 w 65"/>
                <a:gd name="T19" fmla="*/ 4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5" h="65">
                  <a:moveTo>
                    <a:pt x="65" y="65"/>
                  </a:moveTo>
                  <a:lnTo>
                    <a:pt x="0" y="65"/>
                  </a:lnTo>
                  <a:lnTo>
                    <a:pt x="0" y="0"/>
                  </a:lnTo>
                  <a:lnTo>
                    <a:pt x="65" y="0"/>
                  </a:lnTo>
                  <a:lnTo>
                    <a:pt x="65" y="65"/>
                  </a:lnTo>
                  <a:close/>
                  <a:moveTo>
                    <a:pt x="22" y="44"/>
                  </a:moveTo>
                  <a:lnTo>
                    <a:pt x="43" y="44"/>
                  </a:lnTo>
                  <a:lnTo>
                    <a:pt x="43" y="22"/>
                  </a:lnTo>
                  <a:lnTo>
                    <a:pt x="22" y="22"/>
                  </a:lnTo>
                  <a:lnTo>
                    <a:pt x="22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125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56" name="Freeform 147">
              <a:extLst>
                <a:ext uri="{FF2B5EF4-FFF2-40B4-BE49-F238E27FC236}">
                  <a16:creationId xmlns:a16="http://schemas.microsoft.com/office/drawing/2014/main" id="{9DD61AF1-72B0-3775-3164-BC9B72A0EC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" y="68"/>
              <a:ext cx="65" cy="64"/>
            </a:xfrm>
            <a:custGeom>
              <a:avLst/>
              <a:gdLst>
                <a:gd name="T0" fmla="*/ 65 w 65"/>
                <a:gd name="T1" fmla="*/ 64 h 64"/>
                <a:gd name="T2" fmla="*/ 0 w 65"/>
                <a:gd name="T3" fmla="*/ 64 h 64"/>
                <a:gd name="T4" fmla="*/ 0 w 65"/>
                <a:gd name="T5" fmla="*/ 0 h 64"/>
                <a:gd name="T6" fmla="*/ 65 w 65"/>
                <a:gd name="T7" fmla="*/ 0 h 64"/>
                <a:gd name="T8" fmla="*/ 65 w 65"/>
                <a:gd name="T9" fmla="*/ 64 h 64"/>
                <a:gd name="T10" fmla="*/ 22 w 65"/>
                <a:gd name="T11" fmla="*/ 43 h 64"/>
                <a:gd name="T12" fmla="*/ 43 w 65"/>
                <a:gd name="T13" fmla="*/ 43 h 64"/>
                <a:gd name="T14" fmla="*/ 43 w 65"/>
                <a:gd name="T15" fmla="*/ 21 h 64"/>
                <a:gd name="T16" fmla="*/ 22 w 65"/>
                <a:gd name="T17" fmla="*/ 21 h 64"/>
                <a:gd name="T18" fmla="*/ 22 w 65"/>
                <a:gd name="T19" fmla="*/ 4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5" h="64">
                  <a:moveTo>
                    <a:pt x="65" y="64"/>
                  </a:moveTo>
                  <a:lnTo>
                    <a:pt x="0" y="64"/>
                  </a:lnTo>
                  <a:lnTo>
                    <a:pt x="0" y="0"/>
                  </a:lnTo>
                  <a:lnTo>
                    <a:pt x="65" y="0"/>
                  </a:lnTo>
                  <a:lnTo>
                    <a:pt x="65" y="64"/>
                  </a:lnTo>
                  <a:close/>
                  <a:moveTo>
                    <a:pt x="22" y="43"/>
                  </a:moveTo>
                  <a:lnTo>
                    <a:pt x="43" y="43"/>
                  </a:lnTo>
                  <a:lnTo>
                    <a:pt x="43" y="21"/>
                  </a:lnTo>
                  <a:lnTo>
                    <a:pt x="22" y="21"/>
                  </a:lnTo>
                  <a:lnTo>
                    <a:pt x="22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125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57" name="Freeform 148">
              <a:extLst>
                <a:ext uri="{FF2B5EF4-FFF2-40B4-BE49-F238E27FC236}">
                  <a16:creationId xmlns:a16="http://schemas.microsoft.com/office/drawing/2014/main" id="{BF01EB82-6A14-62C2-6491-C60084A0CA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" y="154"/>
              <a:ext cx="65" cy="65"/>
            </a:xfrm>
            <a:custGeom>
              <a:avLst/>
              <a:gdLst>
                <a:gd name="T0" fmla="*/ 65 w 65"/>
                <a:gd name="T1" fmla="*/ 65 h 65"/>
                <a:gd name="T2" fmla="*/ 0 w 65"/>
                <a:gd name="T3" fmla="*/ 65 h 65"/>
                <a:gd name="T4" fmla="*/ 0 w 65"/>
                <a:gd name="T5" fmla="*/ 0 h 65"/>
                <a:gd name="T6" fmla="*/ 65 w 65"/>
                <a:gd name="T7" fmla="*/ 0 h 65"/>
                <a:gd name="T8" fmla="*/ 65 w 65"/>
                <a:gd name="T9" fmla="*/ 65 h 65"/>
                <a:gd name="T10" fmla="*/ 22 w 65"/>
                <a:gd name="T11" fmla="*/ 43 h 65"/>
                <a:gd name="T12" fmla="*/ 43 w 65"/>
                <a:gd name="T13" fmla="*/ 43 h 65"/>
                <a:gd name="T14" fmla="*/ 43 w 65"/>
                <a:gd name="T15" fmla="*/ 22 h 65"/>
                <a:gd name="T16" fmla="*/ 22 w 65"/>
                <a:gd name="T17" fmla="*/ 22 h 65"/>
                <a:gd name="T18" fmla="*/ 22 w 65"/>
                <a:gd name="T19" fmla="*/ 4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5" h="65">
                  <a:moveTo>
                    <a:pt x="65" y="65"/>
                  </a:moveTo>
                  <a:lnTo>
                    <a:pt x="0" y="65"/>
                  </a:lnTo>
                  <a:lnTo>
                    <a:pt x="0" y="0"/>
                  </a:lnTo>
                  <a:lnTo>
                    <a:pt x="65" y="0"/>
                  </a:lnTo>
                  <a:lnTo>
                    <a:pt x="65" y="65"/>
                  </a:lnTo>
                  <a:close/>
                  <a:moveTo>
                    <a:pt x="22" y="43"/>
                  </a:moveTo>
                  <a:lnTo>
                    <a:pt x="43" y="43"/>
                  </a:lnTo>
                  <a:lnTo>
                    <a:pt x="43" y="22"/>
                  </a:lnTo>
                  <a:lnTo>
                    <a:pt x="22" y="22"/>
                  </a:lnTo>
                  <a:lnTo>
                    <a:pt x="22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125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58" name="Freeform 149">
              <a:extLst>
                <a:ext uri="{FF2B5EF4-FFF2-40B4-BE49-F238E27FC236}">
                  <a16:creationId xmlns:a16="http://schemas.microsoft.com/office/drawing/2014/main" id="{6BA425C3-9C6F-96AC-67DD-99588B9515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" y="240"/>
              <a:ext cx="65" cy="65"/>
            </a:xfrm>
            <a:custGeom>
              <a:avLst/>
              <a:gdLst>
                <a:gd name="T0" fmla="*/ 65 w 65"/>
                <a:gd name="T1" fmla="*/ 65 h 65"/>
                <a:gd name="T2" fmla="*/ 0 w 65"/>
                <a:gd name="T3" fmla="*/ 65 h 65"/>
                <a:gd name="T4" fmla="*/ 0 w 65"/>
                <a:gd name="T5" fmla="*/ 0 h 65"/>
                <a:gd name="T6" fmla="*/ 65 w 65"/>
                <a:gd name="T7" fmla="*/ 0 h 65"/>
                <a:gd name="T8" fmla="*/ 65 w 65"/>
                <a:gd name="T9" fmla="*/ 65 h 65"/>
                <a:gd name="T10" fmla="*/ 22 w 65"/>
                <a:gd name="T11" fmla="*/ 44 h 65"/>
                <a:gd name="T12" fmla="*/ 43 w 65"/>
                <a:gd name="T13" fmla="*/ 44 h 65"/>
                <a:gd name="T14" fmla="*/ 43 w 65"/>
                <a:gd name="T15" fmla="*/ 22 h 65"/>
                <a:gd name="T16" fmla="*/ 22 w 65"/>
                <a:gd name="T17" fmla="*/ 22 h 65"/>
                <a:gd name="T18" fmla="*/ 22 w 65"/>
                <a:gd name="T19" fmla="*/ 4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5" h="65">
                  <a:moveTo>
                    <a:pt x="65" y="65"/>
                  </a:moveTo>
                  <a:lnTo>
                    <a:pt x="0" y="65"/>
                  </a:lnTo>
                  <a:lnTo>
                    <a:pt x="0" y="0"/>
                  </a:lnTo>
                  <a:lnTo>
                    <a:pt x="65" y="0"/>
                  </a:lnTo>
                  <a:lnTo>
                    <a:pt x="65" y="65"/>
                  </a:lnTo>
                  <a:close/>
                  <a:moveTo>
                    <a:pt x="22" y="44"/>
                  </a:moveTo>
                  <a:lnTo>
                    <a:pt x="43" y="44"/>
                  </a:lnTo>
                  <a:lnTo>
                    <a:pt x="43" y="22"/>
                  </a:lnTo>
                  <a:lnTo>
                    <a:pt x="22" y="22"/>
                  </a:lnTo>
                  <a:lnTo>
                    <a:pt x="22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125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59" name="Freeform 150">
              <a:extLst>
                <a:ext uri="{FF2B5EF4-FFF2-40B4-BE49-F238E27FC236}">
                  <a16:creationId xmlns:a16="http://schemas.microsoft.com/office/drawing/2014/main" id="{CD42F5E7-64AB-4FF7-A9DD-8CFACBA0BA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" y="294"/>
              <a:ext cx="216" cy="119"/>
            </a:xfrm>
            <a:custGeom>
              <a:avLst/>
              <a:gdLst>
                <a:gd name="T0" fmla="*/ 216 w 216"/>
                <a:gd name="T1" fmla="*/ 119 h 119"/>
                <a:gd name="T2" fmla="*/ 43 w 216"/>
                <a:gd name="T3" fmla="*/ 119 h 119"/>
                <a:gd name="T4" fmla="*/ 43 w 216"/>
                <a:gd name="T5" fmla="*/ 76 h 119"/>
                <a:gd name="T6" fmla="*/ 0 w 216"/>
                <a:gd name="T7" fmla="*/ 76 h 119"/>
                <a:gd name="T8" fmla="*/ 0 w 216"/>
                <a:gd name="T9" fmla="*/ 0 h 119"/>
                <a:gd name="T10" fmla="*/ 22 w 216"/>
                <a:gd name="T11" fmla="*/ 0 h 119"/>
                <a:gd name="T12" fmla="*/ 22 w 216"/>
                <a:gd name="T13" fmla="*/ 55 h 119"/>
                <a:gd name="T14" fmla="*/ 65 w 216"/>
                <a:gd name="T15" fmla="*/ 55 h 119"/>
                <a:gd name="T16" fmla="*/ 65 w 216"/>
                <a:gd name="T17" fmla="*/ 98 h 119"/>
                <a:gd name="T18" fmla="*/ 216 w 216"/>
                <a:gd name="T19" fmla="*/ 98 h 119"/>
                <a:gd name="T20" fmla="*/ 216 w 216"/>
                <a:gd name="T21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6" h="119">
                  <a:moveTo>
                    <a:pt x="216" y="119"/>
                  </a:moveTo>
                  <a:lnTo>
                    <a:pt x="43" y="119"/>
                  </a:lnTo>
                  <a:lnTo>
                    <a:pt x="43" y="76"/>
                  </a:lnTo>
                  <a:lnTo>
                    <a:pt x="0" y="76"/>
                  </a:lnTo>
                  <a:lnTo>
                    <a:pt x="0" y="0"/>
                  </a:lnTo>
                  <a:lnTo>
                    <a:pt x="22" y="0"/>
                  </a:lnTo>
                  <a:lnTo>
                    <a:pt x="22" y="55"/>
                  </a:lnTo>
                  <a:lnTo>
                    <a:pt x="65" y="55"/>
                  </a:lnTo>
                  <a:lnTo>
                    <a:pt x="65" y="98"/>
                  </a:lnTo>
                  <a:lnTo>
                    <a:pt x="216" y="98"/>
                  </a:lnTo>
                  <a:lnTo>
                    <a:pt x="216" y="1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125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0" name="Rectangle 151">
              <a:extLst>
                <a:ext uri="{FF2B5EF4-FFF2-40B4-BE49-F238E27FC236}">
                  <a16:creationId xmlns:a16="http://schemas.microsoft.com/office/drawing/2014/main" id="{45EE6065-324C-8F63-DB3B-53022654B8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" y="219"/>
              <a:ext cx="22" cy="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125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1" name="Freeform 152">
              <a:extLst>
                <a:ext uri="{FF2B5EF4-FFF2-40B4-BE49-F238E27FC236}">
                  <a16:creationId xmlns:a16="http://schemas.microsoft.com/office/drawing/2014/main" id="{A6B5BBDD-EC36-72B5-8EC3-19C2DD45CA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" y="176"/>
              <a:ext cx="75" cy="108"/>
            </a:xfrm>
            <a:custGeom>
              <a:avLst/>
              <a:gdLst>
                <a:gd name="T0" fmla="*/ 75 w 75"/>
                <a:gd name="T1" fmla="*/ 108 h 108"/>
                <a:gd name="T2" fmla="*/ 0 w 75"/>
                <a:gd name="T3" fmla="*/ 108 h 108"/>
                <a:gd name="T4" fmla="*/ 0 w 75"/>
                <a:gd name="T5" fmla="*/ 86 h 108"/>
                <a:gd name="T6" fmla="*/ 53 w 75"/>
                <a:gd name="T7" fmla="*/ 86 h 108"/>
                <a:gd name="T8" fmla="*/ 53 w 75"/>
                <a:gd name="T9" fmla="*/ 21 h 108"/>
                <a:gd name="T10" fmla="*/ 0 w 75"/>
                <a:gd name="T11" fmla="*/ 21 h 108"/>
                <a:gd name="T12" fmla="*/ 0 w 75"/>
                <a:gd name="T13" fmla="*/ 0 h 108"/>
                <a:gd name="T14" fmla="*/ 75 w 75"/>
                <a:gd name="T15" fmla="*/ 0 h 108"/>
                <a:gd name="T16" fmla="*/ 75 w 75"/>
                <a:gd name="T17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108">
                  <a:moveTo>
                    <a:pt x="75" y="108"/>
                  </a:moveTo>
                  <a:lnTo>
                    <a:pt x="0" y="108"/>
                  </a:lnTo>
                  <a:lnTo>
                    <a:pt x="0" y="86"/>
                  </a:lnTo>
                  <a:lnTo>
                    <a:pt x="53" y="86"/>
                  </a:lnTo>
                  <a:lnTo>
                    <a:pt x="53" y="21"/>
                  </a:lnTo>
                  <a:lnTo>
                    <a:pt x="0" y="21"/>
                  </a:lnTo>
                  <a:lnTo>
                    <a:pt x="0" y="0"/>
                  </a:lnTo>
                  <a:lnTo>
                    <a:pt x="75" y="0"/>
                  </a:lnTo>
                  <a:lnTo>
                    <a:pt x="75" y="1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125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2" name="Rectangle 153">
              <a:extLst>
                <a:ext uri="{FF2B5EF4-FFF2-40B4-BE49-F238E27FC236}">
                  <a16:creationId xmlns:a16="http://schemas.microsoft.com/office/drawing/2014/main" id="{2795211C-8F01-2BCF-4FFF-6127F4A365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" y="89"/>
              <a:ext cx="21" cy="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125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3" name="Rectangle 154">
              <a:extLst>
                <a:ext uri="{FF2B5EF4-FFF2-40B4-BE49-F238E27FC236}">
                  <a16:creationId xmlns:a16="http://schemas.microsoft.com/office/drawing/2014/main" id="{B63085F3-B7F5-827E-ACF3-2BB8AC1F14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" y="132"/>
              <a:ext cx="21" cy="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125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4" name="Rectangle 155">
              <a:extLst>
                <a:ext uri="{FF2B5EF4-FFF2-40B4-BE49-F238E27FC236}">
                  <a16:creationId xmlns:a16="http://schemas.microsoft.com/office/drawing/2014/main" id="{69CA7A21-7A5A-08BF-8B25-9E07135B03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" y="132"/>
              <a:ext cx="21" cy="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125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5" name="Rectangle 156">
              <a:extLst>
                <a:ext uri="{FF2B5EF4-FFF2-40B4-BE49-F238E27FC236}">
                  <a16:creationId xmlns:a16="http://schemas.microsoft.com/office/drawing/2014/main" id="{B5CF7504-FEB1-4792-C0BC-5869A02707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" y="176"/>
              <a:ext cx="21" cy="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125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6" name="Freeform 157">
              <a:extLst>
                <a:ext uri="{FF2B5EF4-FFF2-40B4-BE49-F238E27FC236}">
                  <a16:creationId xmlns:a16="http://schemas.microsoft.com/office/drawing/2014/main" id="{FB4698D2-5278-20F9-7AAB-5637A167B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" y="294"/>
              <a:ext cx="65" cy="400"/>
            </a:xfrm>
            <a:custGeom>
              <a:avLst/>
              <a:gdLst>
                <a:gd name="T0" fmla="*/ 65 w 65"/>
                <a:gd name="T1" fmla="*/ 400 h 400"/>
                <a:gd name="T2" fmla="*/ 43 w 65"/>
                <a:gd name="T3" fmla="*/ 400 h 400"/>
                <a:gd name="T4" fmla="*/ 43 w 65"/>
                <a:gd name="T5" fmla="*/ 141 h 400"/>
                <a:gd name="T6" fmla="*/ 0 w 65"/>
                <a:gd name="T7" fmla="*/ 141 h 400"/>
                <a:gd name="T8" fmla="*/ 0 w 65"/>
                <a:gd name="T9" fmla="*/ 0 h 400"/>
                <a:gd name="T10" fmla="*/ 21 w 65"/>
                <a:gd name="T11" fmla="*/ 0 h 400"/>
                <a:gd name="T12" fmla="*/ 21 w 65"/>
                <a:gd name="T13" fmla="*/ 119 h 400"/>
                <a:gd name="T14" fmla="*/ 65 w 65"/>
                <a:gd name="T15" fmla="*/ 119 h 400"/>
                <a:gd name="T16" fmla="*/ 65 w 65"/>
                <a:gd name="T17" fmla="*/ 40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" h="400">
                  <a:moveTo>
                    <a:pt x="65" y="400"/>
                  </a:moveTo>
                  <a:lnTo>
                    <a:pt x="43" y="400"/>
                  </a:lnTo>
                  <a:lnTo>
                    <a:pt x="43" y="141"/>
                  </a:lnTo>
                  <a:lnTo>
                    <a:pt x="0" y="141"/>
                  </a:lnTo>
                  <a:lnTo>
                    <a:pt x="0" y="0"/>
                  </a:lnTo>
                  <a:lnTo>
                    <a:pt x="21" y="0"/>
                  </a:lnTo>
                  <a:lnTo>
                    <a:pt x="21" y="119"/>
                  </a:lnTo>
                  <a:lnTo>
                    <a:pt x="65" y="119"/>
                  </a:lnTo>
                  <a:lnTo>
                    <a:pt x="65" y="4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125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7" name="Rectangle 158">
              <a:extLst>
                <a:ext uri="{FF2B5EF4-FFF2-40B4-BE49-F238E27FC236}">
                  <a16:creationId xmlns:a16="http://schemas.microsoft.com/office/drawing/2014/main" id="{27A809D4-6F35-293C-5CDA-4E1D289B95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" y="14"/>
              <a:ext cx="22" cy="6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125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8" name="Freeform 159">
              <a:extLst>
                <a:ext uri="{FF2B5EF4-FFF2-40B4-BE49-F238E27FC236}">
                  <a16:creationId xmlns:a16="http://schemas.microsoft.com/office/drawing/2014/main" id="{BFD46458-5F75-543C-C157-1272521B41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" y="89"/>
              <a:ext cx="76" cy="195"/>
            </a:xfrm>
            <a:custGeom>
              <a:avLst/>
              <a:gdLst>
                <a:gd name="T0" fmla="*/ 76 w 76"/>
                <a:gd name="T1" fmla="*/ 195 h 195"/>
                <a:gd name="T2" fmla="*/ 0 w 76"/>
                <a:gd name="T3" fmla="*/ 195 h 195"/>
                <a:gd name="T4" fmla="*/ 0 w 76"/>
                <a:gd name="T5" fmla="*/ 0 h 195"/>
                <a:gd name="T6" fmla="*/ 76 w 76"/>
                <a:gd name="T7" fmla="*/ 0 h 195"/>
                <a:gd name="T8" fmla="*/ 76 w 76"/>
                <a:gd name="T9" fmla="*/ 22 h 195"/>
                <a:gd name="T10" fmla="*/ 22 w 76"/>
                <a:gd name="T11" fmla="*/ 22 h 195"/>
                <a:gd name="T12" fmla="*/ 22 w 76"/>
                <a:gd name="T13" fmla="*/ 173 h 195"/>
                <a:gd name="T14" fmla="*/ 76 w 76"/>
                <a:gd name="T15" fmla="*/ 173 h 195"/>
                <a:gd name="T16" fmla="*/ 76 w 76"/>
                <a:gd name="T17" fmla="*/ 195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" h="195">
                  <a:moveTo>
                    <a:pt x="76" y="195"/>
                  </a:moveTo>
                  <a:lnTo>
                    <a:pt x="0" y="195"/>
                  </a:lnTo>
                  <a:lnTo>
                    <a:pt x="0" y="0"/>
                  </a:lnTo>
                  <a:lnTo>
                    <a:pt x="76" y="0"/>
                  </a:lnTo>
                  <a:lnTo>
                    <a:pt x="76" y="22"/>
                  </a:lnTo>
                  <a:lnTo>
                    <a:pt x="22" y="22"/>
                  </a:lnTo>
                  <a:lnTo>
                    <a:pt x="22" y="173"/>
                  </a:lnTo>
                  <a:lnTo>
                    <a:pt x="76" y="173"/>
                  </a:lnTo>
                  <a:lnTo>
                    <a:pt x="76" y="1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125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9" name="Freeform 160">
              <a:extLst>
                <a:ext uri="{FF2B5EF4-FFF2-40B4-BE49-F238E27FC236}">
                  <a16:creationId xmlns:a16="http://schemas.microsoft.com/office/drawing/2014/main" id="{33762313-215D-32A4-E4F0-02E7691B5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" y="294"/>
              <a:ext cx="86" cy="400"/>
            </a:xfrm>
            <a:custGeom>
              <a:avLst/>
              <a:gdLst>
                <a:gd name="T0" fmla="*/ 32 w 32"/>
                <a:gd name="T1" fmla="*/ 148 h 148"/>
                <a:gd name="T2" fmla="*/ 24 w 32"/>
                <a:gd name="T3" fmla="*/ 148 h 148"/>
                <a:gd name="T4" fmla="*/ 24 w 32"/>
                <a:gd name="T5" fmla="*/ 89 h 148"/>
                <a:gd name="T6" fmla="*/ 0 w 32"/>
                <a:gd name="T7" fmla="*/ 42 h 148"/>
                <a:gd name="T8" fmla="*/ 0 w 32"/>
                <a:gd name="T9" fmla="*/ 40 h 148"/>
                <a:gd name="T10" fmla="*/ 0 w 32"/>
                <a:gd name="T11" fmla="*/ 0 h 148"/>
                <a:gd name="T12" fmla="*/ 8 w 32"/>
                <a:gd name="T13" fmla="*/ 0 h 148"/>
                <a:gd name="T14" fmla="*/ 8 w 32"/>
                <a:gd name="T15" fmla="*/ 39 h 148"/>
                <a:gd name="T16" fmla="*/ 32 w 32"/>
                <a:gd name="T17" fmla="*/ 86 h 148"/>
                <a:gd name="T18" fmla="*/ 32 w 32"/>
                <a:gd name="T19" fmla="*/ 88 h 148"/>
                <a:gd name="T20" fmla="*/ 32 w 32"/>
                <a:gd name="T21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148">
                  <a:moveTo>
                    <a:pt x="32" y="148"/>
                  </a:moveTo>
                  <a:cubicBezTo>
                    <a:pt x="24" y="148"/>
                    <a:pt x="24" y="148"/>
                    <a:pt x="24" y="148"/>
                  </a:cubicBezTo>
                  <a:cubicBezTo>
                    <a:pt x="24" y="89"/>
                    <a:pt x="24" y="89"/>
                    <a:pt x="24" y="89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1"/>
                    <a:pt x="0" y="41"/>
                    <a:pt x="0" y="4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32" y="86"/>
                    <a:pt x="32" y="86"/>
                    <a:pt x="32" y="86"/>
                  </a:cubicBezTo>
                  <a:cubicBezTo>
                    <a:pt x="32" y="87"/>
                    <a:pt x="32" y="87"/>
                    <a:pt x="32" y="88"/>
                  </a:cubicBezTo>
                  <a:lnTo>
                    <a:pt x="32" y="1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125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0" name="Rectangle 161">
              <a:extLst>
                <a:ext uri="{FF2B5EF4-FFF2-40B4-BE49-F238E27FC236}">
                  <a16:creationId xmlns:a16="http://schemas.microsoft.com/office/drawing/2014/main" id="{3789028E-F395-9ACC-5983-B05B2A219C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" y="392"/>
              <a:ext cx="22" cy="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125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1" name="Rectangle 162">
              <a:extLst>
                <a:ext uri="{FF2B5EF4-FFF2-40B4-BE49-F238E27FC236}">
                  <a16:creationId xmlns:a16="http://schemas.microsoft.com/office/drawing/2014/main" id="{BAECB658-7090-BEFB-06ED-694D867DC7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327"/>
              <a:ext cx="22" cy="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125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2" name="Rectangle 163">
              <a:extLst>
                <a:ext uri="{FF2B5EF4-FFF2-40B4-BE49-F238E27FC236}">
                  <a16:creationId xmlns:a16="http://schemas.microsoft.com/office/drawing/2014/main" id="{720E38AB-5C48-857B-5A95-7BBA6EC500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370"/>
              <a:ext cx="22" cy="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125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3" name="Rectangle 164">
              <a:extLst>
                <a:ext uri="{FF2B5EF4-FFF2-40B4-BE49-F238E27FC236}">
                  <a16:creationId xmlns:a16="http://schemas.microsoft.com/office/drawing/2014/main" id="{29C802D1-960F-1C58-5A0E-E8017A0507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" y="435"/>
              <a:ext cx="22" cy="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125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4" name="Rectangle 165">
              <a:extLst>
                <a:ext uri="{FF2B5EF4-FFF2-40B4-BE49-F238E27FC236}">
                  <a16:creationId xmlns:a16="http://schemas.microsoft.com/office/drawing/2014/main" id="{10F3006C-C990-B57A-350F-7ECA16A6D2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" y="435"/>
              <a:ext cx="22" cy="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125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5" name="Freeform 166">
              <a:extLst>
                <a:ext uri="{FF2B5EF4-FFF2-40B4-BE49-F238E27FC236}">
                  <a16:creationId xmlns:a16="http://schemas.microsoft.com/office/drawing/2014/main" id="{E87B52C2-0C3C-D268-E699-509EA6B2D3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" y="89"/>
              <a:ext cx="75" cy="65"/>
            </a:xfrm>
            <a:custGeom>
              <a:avLst/>
              <a:gdLst>
                <a:gd name="T0" fmla="*/ 75 w 75"/>
                <a:gd name="T1" fmla="*/ 65 h 65"/>
                <a:gd name="T2" fmla="*/ 53 w 75"/>
                <a:gd name="T3" fmla="*/ 65 h 65"/>
                <a:gd name="T4" fmla="*/ 53 w 75"/>
                <a:gd name="T5" fmla="*/ 22 h 65"/>
                <a:gd name="T6" fmla="*/ 0 w 75"/>
                <a:gd name="T7" fmla="*/ 22 h 65"/>
                <a:gd name="T8" fmla="*/ 0 w 75"/>
                <a:gd name="T9" fmla="*/ 0 h 65"/>
                <a:gd name="T10" fmla="*/ 75 w 75"/>
                <a:gd name="T11" fmla="*/ 0 h 65"/>
                <a:gd name="T12" fmla="*/ 75 w 75"/>
                <a:gd name="T13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65">
                  <a:moveTo>
                    <a:pt x="75" y="65"/>
                  </a:moveTo>
                  <a:lnTo>
                    <a:pt x="53" y="65"/>
                  </a:lnTo>
                  <a:lnTo>
                    <a:pt x="53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75" y="0"/>
                  </a:lnTo>
                  <a:lnTo>
                    <a:pt x="75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125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6" name="Rectangle 167">
              <a:extLst>
                <a:ext uri="{FF2B5EF4-FFF2-40B4-BE49-F238E27FC236}">
                  <a16:creationId xmlns:a16="http://schemas.microsoft.com/office/drawing/2014/main" id="{BD3B338F-C50B-9144-DE31-18EF1C6BE4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" y="219"/>
              <a:ext cx="76" cy="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125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7" name="Freeform 168">
              <a:extLst>
                <a:ext uri="{FF2B5EF4-FFF2-40B4-BE49-F238E27FC236}">
                  <a16:creationId xmlns:a16="http://schemas.microsoft.com/office/drawing/2014/main" id="{828079D2-9C40-E7AD-925B-6F25DCB436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3" y="154"/>
              <a:ext cx="65" cy="65"/>
            </a:xfrm>
            <a:custGeom>
              <a:avLst/>
              <a:gdLst>
                <a:gd name="T0" fmla="*/ 65 w 65"/>
                <a:gd name="T1" fmla="*/ 65 h 65"/>
                <a:gd name="T2" fmla="*/ 0 w 65"/>
                <a:gd name="T3" fmla="*/ 65 h 65"/>
                <a:gd name="T4" fmla="*/ 0 w 65"/>
                <a:gd name="T5" fmla="*/ 0 h 65"/>
                <a:gd name="T6" fmla="*/ 65 w 65"/>
                <a:gd name="T7" fmla="*/ 0 h 65"/>
                <a:gd name="T8" fmla="*/ 65 w 65"/>
                <a:gd name="T9" fmla="*/ 65 h 65"/>
                <a:gd name="T10" fmla="*/ 22 w 65"/>
                <a:gd name="T11" fmla="*/ 43 h 65"/>
                <a:gd name="T12" fmla="*/ 43 w 65"/>
                <a:gd name="T13" fmla="*/ 43 h 65"/>
                <a:gd name="T14" fmla="*/ 43 w 65"/>
                <a:gd name="T15" fmla="*/ 22 h 65"/>
                <a:gd name="T16" fmla="*/ 22 w 65"/>
                <a:gd name="T17" fmla="*/ 22 h 65"/>
                <a:gd name="T18" fmla="*/ 22 w 65"/>
                <a:gd name="T19" fmla="*/ 4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5" h="65">
                  <a:moveTo>
                    <a:pt x="65" y="65"/>
                  </a:moveTo>
                  <a:lnTo>
                    <a:pt x="0" y="65"/>
                  </a:lnTo>
                  <a:lnTo>
                    <a:pt x="0" y="0"/>
                  </a:lnTo>
                  <a:lnTo>
                    <a:pt x="65" y="0"/>
                  </a:lnTo>
                  <a:lnTo>
                    <a:pt x="65" y="65"/>
                  </a:lnTo>
                  <a:close/>
                  <a:moveTo>
                    <a:pt x="22" y="43"/>
                  </a:moveTo>
                  <a:lnTo>
                    <a:pt x="43" y="43"/>
                  </a:lnTo>
                  <a:lnTo>
                    <a:pt x="43" y="22"/>
                  </a:lnTo>
                  <a:lnTo>
                    <a:pt x="22" y="22"/>
                  </a:lnTo>
                  <a:lnTo>
                    <a:pt x="22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125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8" name="Freeform 169">
              <a:extLst>
                <a:ext uri="{FF2B5EF4-FFF2-40B4-BE49-F238E27FC236}">
                  <a16:creationId xmlns:a16="http://schemas.microsoft.com/office/drawing/2014/main" id="{40383A24-CB5B-18B2-A6A7-97026CA36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" y="478"/>
              <a:ext cx="54" cy="216"/>
            </a:xfrm>
            <a:custGeom>
              <a:avLst/>
              <a:gdLst>
                <a:gd name="T0" fmla="*/ 54 w 54"/>
                <a:gd name="T1" fmla="*/ 216 h 216"/>
                <a:gd name="T2" fmla="*/ 32 w 54"/>
                <a:gd name="T3" fmla="*/ 216 h 216"/>
                <a:gd name="T4" fmla="*/ 32 w 54"/>
                <a:gd name="T5" fmla="*/ 22 h 216"/>
                <a:gd name="T6" fmla="*/ 0 w 54"/>
                <a:gd name="T7" fmla="*/ 22 h 216"/>
                <a:gd name="T8" fmla="*/ 0 w 54"/>
                <a:gd name="T9" fmla="*/ 0 h 216"/>
                <a:gd name="T10" fmla="*/ 54 w 54"/>
                <a:gd name="T11" fmla="*/ 0 h 216"/>
                <a:gd name="T12" fmla="*/ 54 w 54"/>
                <a:gd name="T13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216">
                  <a:moveTo>
                    <a:pt x="54" y="216"/>
                  </a:moveTo>
                  <a:lnTo>
                    <a:pt x="32" y="216"/>
                  </a:lnTo>
                  <a:lnTo>
                    <a:pt x="32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54" y="0"/>
                  </a:lnTo>
                  <a:lnTo>
                    <a:pt x="54" y="2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125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9" name="Freeform 170">
              <a:extLst>
                <a:ext uri="{FF2B5EF4-FFF2-40B4-BE49-F238E27FC236}">
                  <a16:creationId xmlns:a16="http://schemas.microsoft.com/office/drawing/2014/main" id="{3B29B5AC-63E0-DFC1-A6D1-40332FDB3B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" y="3"/>
              <a:ext cx="474" cy="691"/>
            </a:xfrm>
            <a:custGeom>
              <a:avLst/>
              <a:gdLst>
                <a:gd name="T0" fmla="*/ 104 w 176"/>
                <a:gd name="T1" fmla="*/ 256 h 256"/>
                <a:gd name="T2" fmla="*/ 96 w 176"/>
                <a:gd name="T3" fmla="*/ 256 h 256"/>
                <a:gd name="T4" fmla="*/ 96 w 176"/>
                <a:gd name="T5" fmla="*/ 208 h 256"/>
                <a:gd name="T6" fmla="*/ 100 w 176"/>
                <a:gd name="T7" fmla="*/ 204 h 256"/>
                <a:gd name="T8" fmla="*/ 124 w 176"/>
                <a:gd name="T9" fmla="*/ 204 h 256"/>
                <a:gd name="T10" fmla="*/ 144 w 176"/>
                <a:gd name="T11" fmla="*/ 184 h 256"/>
                <a:gd name="T12" fmla="*/ 144 w 176"/>
                <a:gd name="T13" fmla="*/ 148 h 256"/>
                <a:gd name="T14" fmla="*/ 148 w 176"/>
                <a:gd name="T15" fmla="*/ 144 h 256"/>
                <a:gd name="T16" fmla="*/ 168 w 176"/>
                <a:gd name="T17" fmla="*/ 144 h 256"/>
                <a:gd name="T18" fmla="*/ 168 w 176"/>
                <a:gd name="T19" fmla="*/ 141 h 256"/>
                <a:gd name="T20" fmla="*/ 144 w 176"/>
                <a:gd name="T21" fmla="*/ 90 h 256"/>
                <a:gd name="T22" fmla="*/ 144 w 176"/>
                <a:gd name="T23" fmla="*/ 88 h 256"/>
                <a:gd name="T24" fmla="*/ 64 w 176"/>
                <a:gd name="T25" fmla="*/ 8 h 256"/>
                <a:gd name="T26" fmla="*/ 0 w 176"/>
                <a:gd name="T27" fmla="*/ 8 h 256"/>
                <a:gd name="T28" fmla="*/ 0 w 176"/>
                <a:gd name="T29" fmla="*/ 0 h 256"/>
                <a:gd name="T30" fmla="*/ 64 w 176"/>
                <a:gd name="T31" fmla="*/ 0 h 256"/>
                <a:gd name="T32" fmla="*/ 152 w 176"/>
                <a:gd name="T33" fmla="*/ 87 h 256"/>
                <a:gd name="T34" fmla="*/ 176 w 176"/>
                <a:gd name="T35" fmla="*/ 138 h 256"/>
                <a:gd name="T36" fmla="*/ 176 w 176"/>
                <a:gd name="T37" fmla="*/ 140 h 256"/>
                <a:gd name="T38" fmla="*/ 176 w 176"/>
                <a:gd name="T39" fmla="*/ 148 h 256"/>
                <a:gd name="T40" fmla="*/ 172 w 176"/>
                <a:gd name="T41" fmla="*/ 152 h 256"/>
                <a:gd name="T42" fmla="*/ 152 w 176"/>
                <a:gd name="T43" fmla="*/ 152 h 256"/>
                <a:gd name="T44" fmla="*/ 152 w 176"/>
                <a:gd name="T45" fmla="*/ 184 h 256"/>
                <a:gd name="T46" fmla="*/ 124 w 176"/>
                <a:gd name="T47" fmla="*/ 212 h 256"/>
                <a:gd name="T48" fmla="*/ 104 w 176"/>
                <a:gd name="T49" fmla="*/ 212 h 256"/>
                <a:gd name="T50" fmla="*/ 104 w 176"/>
                <a:gd name="T51" fmla="*/ 25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6" h="256">
                  <a:moveTo>
                    <a:pt x="104" y="256"/>
                  </a:moveTo>
                  <a:cubicBezTo>
                    <a:pt x="96" y="256"/>
                    <a:pt x="96" y="256"/>
                    <a:pt x="96" y="256"/>
                  </a:cubicBezTo>
                  <a:cubicBezTo>
                    <a:pt x="96" y="208"/>
                    <a:pt x="96" y="208"/>
                    <a:pt x="96" y="208"/>
                  </a:cubicBezTo>
                  <a:cubicBezTo>
                    <a:pt x="96" y="206"/>
                    <a:pt x="98" y="204"/>
                    <a:pt x="100" y="204"/>
                  </a:cubicBezTo>
                  <a:cubicBezTo>
                    <a:pt x="124" y="204"/>
                    <a:pt x="124" y="204"/>
                    <a:pt x="124" y="204"/>
                  </a:cubicBezTo>
                  <a:cubicBezTo>
                    <a:pt x="135" y="204"/>
                    <a:pt x="144" y="195"/>
                    <a:pt x="144" y="184"/>
                  </a:cubicBezTo>
                  <a:cubicBezTo>
                    <a:pt x="144" y="148"/>
                    <a:pt x="144" y="148"/>
                    <a:pt x="144" y="148"/>
                  </a:cubicBezTo>
                  <a:cubicBezTo>
                    <a:pt x="144" y="146"/>
                    <a:pt x="146" y="144"/>
                    <a:pt x="148" y="144"/>
                  </a:cubicBezTo>
                  <a:cubicBezTo>
                    <a:pt x="168" y="144"/>
                    <a:pt x="168" y="144"/>
                    <a:pt x="168" y="144"/>
                  </a:cubicBezTo>
                  <a:cubicBezTo>
                    <a:pt x="168" y="141"/>
                    <a:pt x="168" y="141"/>
                    <a:pt x="168" y="141"/>
                  </a:cubicBezTo>
                  <a:cubicBezTo>
                    <a:pt x="144" y="90"/>
                    <a:pt x="144" y="90"/>
                    <a:pt x="144" y="90"/>
                  </a:cubicBezTo>
                  <a:cubicBezTo>
                    <a:pt x="144" y="89"/>
                    <a:pt x="144" y="89"/>
                    <a:pt x="144" y="88"/>
                  </a:cubicBezTo>
                  <a:cubicBezTo>
                    <a:pt x="144" y="44"/>
                    <a:pt x="108" y="8"/>
                    <a:pt x="64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112" y="0"/>
                    <a:pt x="152" y="39"/>
                    <a:pt x="152" y="87"/>
                  </a:cubicBezTo>
                  <a:cubicBezTo>
                    <a:pt x="176" y="138"/>
                    <a:pt x="176" y="138"/>
                    <a:pt x="176" y="138"/>
                  </a:cubicBezTo>
                  <a:cubicBezTo>
                    <a:pt x="176" y="139"/>
                    <a:pt x="176" y="139"/>
                    <a:pt x="176" y="140"/>
                  </a:cubicBezTo>
                  <a:cubicBezTo>
                    <a:pt x="176" y="148"/>
                    <a:pt x="176" y="148"/>
                    <a:pt x="176" y="148"/>
                  </a:cubicBezTo>
                  <a:cubicBezTo>
                    <a:pt x="176" y="150"/>
                    <a:pt x="174" y="152"/>
                    <a:pt x="172" y="152"/>
                  </a:cubicBezTo>
                  <a:cubicBezTo>
                    <a:pt x="152" y="152"/>
                    <a:pt x="152" y="152"/>
                    <a:pt x="152" y="152"/>
                  </a:cubicBezTo>
                  <a:cubicBezTo>
                    <a:pt x="152" y="184"/>
                    <a:pt x="152" y="184"/>
                    <a:pt x="152" y="184"/>
                  </a:cubicBezTo>
                  <a:cubicBezTo>
                    <a:pt x="152" y="199"/>
                    <a:pt x="139" y="212"/>
                    <a:pt x="124" y="212"/>
                  </a:cubicBezTo>
                  <a:cubicBezTo>
                    <a:pt x="104" y="212"/>
                    <a:pt x="104" y="212"/>
                    <a:pt x="104" y="212"/>
                  </a:cubicBezTo>
                  <a:lnTo>
                    <a:pt x="104" y="2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125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196" name="Group 202">
            <a:extLst>
              <a:ext uri="{FF2B5EF4-FFF2-40B4-BE49-F238E27FC236}">
                <a16:creationId xmlns:a16="http://schemas.microsoft.com/office/drawing/2014/main" id="{1127A776-A8F5-9840-7B61-1C6259A28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264607" y="2931768"/>
            <a:ext cx="711668" cy="714761"/>
            <a:chOff x="7" y="1"/>
            <a:chExt cx="689" cy="692"/>
          </a:xfrm>
          <a:solidFill>
            <a:srgbClr val="C00000"/>
          </a:solidFill>
        </p:grpSpPr>
        <p:sp>
          <p:nvSpPr>
            <p:cNvPr id="197" name="Freeform 203">
              <a:extLst>
                <a:ext uri="{FF2B5EF4-FFF2-40B4-BE49-F238E27FC236}">
                  <a16:creationId xmlns:a16="http://schemas.microsoft.com/office/drawing/2014/main" id="{F7051464-6F07-567E-26C8-0EE80D784D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" y="606"/>
              <a:ext cx="689" cy="87"/>
            </a:xfrm>
            <a:custGeom>
              <a:avLst/>
              <a:gdLst>
                <a:gd name="T0" fmla="*/ 641 w 689"/>
                <a:gd name="T1" fmla="*/ 87 h 87"/>
                <a:gd name="T2" fmla="*/ 48 w 689"/>
                <a:gd name="T3" fmla="*/ 87 h 87"/>
                <a:gd name="T4" fmla="*/ 0 w 689"/>
                <a:gd name="T5" fmla="*/ 38 h 87"/>
                <a:gd name="T6" fmla="*/ 0 w 689"/>
                <a:gd name="T7" fmla="*/ 0 h 87"/>
                <a:gd name="T8" fmla="*/ 274 w 689"/>
                <a:gd name="T9" fmla="*/ 0 h 87"/>
                <a:gd name="T10" fmla="*/ 296 w 689"/>
                <a:gd name="T11" fmla="*/ 22 h 87"/>
                <a:gd name="T12" fmla="*/ 393 w 689"/>
                <a:gd name="T13" fmla="*/ 22 h 87"/>
                <a:gd name="T14" fmla="*/ 415 w 689"/>
                <a:gd name="T15" fmla="*/ 0 h 87"/>
                <a:gd name="T16" fmla="*/ 689 w 689"/>
                <a:gd name="T17" fmla="*/ 0 h 87"/>
                <a:gd name="T18" fmla="*/ 689 w 689"/>
                <a:gd name="T19" fmla="*/ 38 h 87"/>
                <a:gd name="T20" fmla="*/ 641 w 689"/>
                <a:gd name="T21" fmla="*/ 87 h 87"/>
                <a:gd name="T22" fmla="*/ 59 w 689"/>
                <a:gd name="T23" fmla="*/ 65 h 87"/>
                <a:gd name="T24" fmla="*/ 630 w 689"/>
                <a:gd name="T25" fmla="*/ 65 h 87"/>
                <a:gd name="T26" fmla="*/ 668 w 689"/>
                <a:gd name="T27" fmla="*/ 27 h 87"/>
                <a:gd name="T28" fmla="*/ 668 w 689"/>
                <a:gd name="T29" fmla="*/ 22 h 87"/>
                <a:gd name="T30" fmla="*/ 425 w 689"/>
                <a:gd name="T31" fmla="*/ 22 h 87"/>
                <a:gd name="T32" fmla="*/ 404 w 689"/>
                <a:gd name="T33" fmla="*/ 44 h 87"/>
                <a:gd name="T34" fmla="*/ 285 w 689"/>
                <a:gd name="T35" fmla="*/ 44 h 87"/>
                <a:gd name="T36" fmla="*/ 264 w 689"/>
                <a:gd name="T37" fmla="*/ 22 h 87"/>
                <a:gd name="T38" fmla="*/ 21 w 689"/>
                <a:gd name="T39" fmla="*/ 22 h 87"/>
                <a:gd name="T40" fmla="*/ 21 w 689"/>
                <a:gd name="T41" fmla="*/ 27 h 87"/>
                <a:gd name="T42" fmla="*/ 59 w 689"/>
                <a:gd name="T43" fmla="*/ 6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89" h="87">
                  <a:moveTo>
                    <a:pt x="641" y="87"/>
                  </a:moveTo>
                  <a:lnTo>
                    <a:pt x="48" y="87"/>
                  </a:lnTo>
                  <a:lnTo>
                    <a:pt x="0" y="38"/>
                  </a:lnTo>
                  <a:lnTo>
                    <a:pt x="0" y="0"/>
                  </a:lnTo>
                  <a:lnTo>
                    <a:pt x="274" y="0"/>
                  </a:lnTo>
                  <a:lnTo>
                    <a:pt x="296" y="22"/>
                  </a:lnTo>
                  <a:lnTo>
                    <a:pt x="393" y="22"/>
                  </a:lnTo>
                  <a:lnTo>
                    <a:pt x="415" y="0"/>
                  </a:lnTo>
                  <a:lnTo>
                    <a:pt x="689" y="0"/>
                  </a:lnTo>
                  <a:lnTo>
                    <a:pt x="689" y="38"/>
                  </a:lnTo>
                  <a:lnTo>
                    <a:pt x="641" y="87"/>
                  </a:lnTo>
                  <a:close/>
                  <a:moveTo>
                    <a:pt x="59" y="65"/>
                  </a:moveTo>
                  <a:lnTo>
                    <a:pt x="630" y="65"/>
                  </a:lnTo>
                  <a:lnTo>
                    <a:pt x="668" y="27"/>
                  </a:lnTo>
                  <a:lnTo>
                    <a:pt x="668" y="22"/>
                  </a:lnTo>
                  <a:lnTo>
                    <a:pt x="425" y="22"/>
                  </a:lnTo>
                  <a:lnTo>
                    <a:pt x="404" y="44"/>
                  </a:lnTo>
                  <a:lnTo>
                    <a:pt x="285" y="44"/>
                  </a:lnTo>
                  <a:lnTo>
                    <a:pt x="264" y="22"/>
                  </a:lnTo>
                  <a:lnTo>
                    <a:pt x="21" y="22"/>
                  </a:lnTo>
                  <a:lnTo>
                    <a:pt x="21" y="27"/>
                  </a:lnTo>
                  <a:lnTo>
                    <a:pt x="59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8" name="Freeform 204">
              <a:extLst>
                <a:ext uri="{FF2B5EF4-FFF2-40B4-BE49-F238E27FC236}">
                  <a16:creationId xmlns:a16="http://schemas.microsoft.com/office/drawing/2014/main" id="{07B54E50-0156-3977-38AC-459CD1CF7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" y="196"/>
              <a:ext cx="129" cy="389"/>
            </a:xfrm>
            <a:custGeom>
              <a:avLst/>
              <a:gdLst>
                <a:gd name="T0" fmla="*/ 8 w 48"/>
                <a:gd name="T1" fmla="*/ 144 h 144"/>
                <a:gd name="T2" fmla="*/ 0 w 48"/>
                <a:gd name="T3" fmla="*/ 144 h 144"/>
                <a:gd name="T4" fmla="*/ 0 w 48"/>
                <a:gd name="T5" fmla="*/ 16 h 144"/>
                <a:gd name="T6" fmla="*/ 16 w 48"/>
                <a:gd name="T7" fmla="*/ 0 h 144"/>
                <a:gd name="T8" fmla="*/ 48 w 48"/>
                <a:gd name="T9" fmla="*/ 0 h 144"/>
                <a:gd name="T10" fmla="*/ 48 w 48"/>
                <a:gd name="T11" fmla="*/ 8 h 144"/>
                <a:gd name="T12" fmla="*/ 16 w 48"/>
                <a:gd name="T13" fmla="*/ 8 h 144"/>
                <a:gd name="T14" fmla="*/ 8 w 48"/>
                <a:gd name="T15" fmla="*/ 16 h 144"/>
                <a:gd name="T16" fmla="*/ 8 w 48"/>
                <a:gd name="T17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144">
                  <a:moveTo>
                    <a:pt x="8" y="144"/>
                  </a:moveTo>
                  <a:cubicBezTo>
                    <a:pt x="0" y="144"/>
                    <a:pt x="0" y="144"/>
                    <a:pt x="0" y="14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2" y="8"/>
                    <a:pt x="8" y="12"/>
                    <a:pt x="8" y="16"/>
                  </a:cubicBezTo>
                  <a:lnTo>
                    <a:pt x="8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9" name="Freeform 205">
              <a:extLst>
                <a:ext uri="{FF2B5EF4-FFF2-40B4-BE49-F238E27FC236}">
                  <a16:creationId xmlns:a16="http://schemas.microsoft.com/office/drawing/2014/main" id="{FEE3143C-52A4-9CDA-3646-F2DC8D842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" y="196"/>
              <a:ext cx="129" cy="389"/>
            </a:xfrm>
            <a:custGeom>
              <a:avLst/>
              <a:gdLst>
                <a:gd name="T0" fmla="*/ 48 w 48"/>
                <a:gd name="T1" fmla="*/ 144 h 144"/>
                <a:gd name="T2" fmla="*/ 40 w 48"/>
                <a:gd name="T3" fmla="*/ 144 h 144"/>
                <a:gd name="T4" fmla="*/ 40 w 48"/>
                <a:gd name="T5" fmla="*/ 16 h 144"/>
                <a:gd name="T6" fmla="*/ 32 w 48"/>
                <a:gd name="T7" fmla="*/ 8 h 144"/>
                <a:gd name="T8" fmla="*/ 0 w 48"/>
                <a:gd name="T9" fmla="*/ 8 h 144"/>
                <a:gd name="T10" fmla="*/ 0 w 48"/>
                <a:gd name="T11" fmla="*/ 0 h 144"/>
                <a:gd name="T12" fmla="*/ 32 w 48"/>
                <a:gd name="T13" fmla="*/ 0 h 144"/>
                <a:gd name="T14" fmla="*/ 48 w 48"/>
                <a:gd name="T15" fmla="*/ 16 h 144"/>
                <a:gd name="T16" fmla="*/ 48 w 48"/>
                <a:gd name="T17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144">
                  <a:moveTo>
                    <a:pt x="48" y="144"/>
                  </a:moveTo>
                  <a:cubicBezTo>
                    <a:pt x="40" y="144"/>
                    <a:pt x="40" y="144"/>
                    <a:pt x="40" y="144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12"/>
                    <a:pt x="36" y="8"/>
                    <a:pt x="32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41" y="0"/>
                    <a:pt x="48" y="7"/>
                    <a:pt x="48" y="16"/>
                  </a:cubicBezTo>
                  <a:lnTo>
                    <a:pt x="48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0" name="Rectangle 206">
              <a:extLst>
                <a:ext uri="{FF2B5EF4-FFF2-40B4-BE49-F238E27FC236}">
                  <a16:creationId xmlns:a16="http://schemas.microsoft.com/office/drawing/2014/main" id="{577633C4-04D8-7D03-61A1-006D0EF836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" y="541"/>
              <a:ext cx="21" cy="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1" name="Rectangle 207">
              <a:extLst>
                <a:ext uri="{FF2B5EF4-FFF2-40B4-BE49-F238E27FC236}">
                  <a16:creationId xmlns:a16="http://schemas.microsoft.com/office/drawing/2014/main" id="{36061AA0-2922-3780-EF71-27844DFF33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" y="541"/>
              <a:ext cx="21" cy="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2" name="Rectangle 208">
              <a:extLst>
                <a:ext uri="{FF2B5EF4-FFF2-40B4-BE49-F238E27FC236}">
                  <a16:creationId xmlns:a16="http://schemas.microsoft.com/office/drawing/2014/main" id="{394BD53A-B094-8E44-F024-93604EE9A7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" y="541"/>
              <a:ext cx="21" cy="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3" name="Rectangle 209">
              <a:extLst>
                <a:ext uri="{FF2B5EF4-FFF2-40B4-BE49-F238E27FC236}">
                  <a16:creationId xmlns:a16="http://schemas.microsoft.com/office/drawing/2014/main" id="{D84E8383-70EA-3665-3DAA-5D4A0700FC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541"/>
              <a:ext cx="21" cy="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4" name="Rectangle 210">
              <a:extLst>
                <a:ext uri="{FF2B5EF4-FFF2-40B4-BE49-F238E27FC236}">
                  <a16:creationId xmlns:a16="http://schemas.microsoft.com/office/drawing/2014/main" id="{F15CF235-1632-F36F-EBBD-43AD6CA29F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" y="541"/>
              <a:ext cx="21" cy="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5" name="Freeform 211">
              <a:extLst>
                <a:ext uri="{FF2B5EF4-FFF2-40B4-BE49-F238E27FC236}">
                  <a16:creationId xmlns:a16="http://schemas.microsoft.com/office/drawing/2014/main" id="{93F20610-1EF6-E93B-1E20-8CC7230686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1" y="1"/>
              <a:ext cx="301" cy="411"/>
            </a:xfrm>
            <a:custGeom>
              <a:avLst/>
              <a:gdLst>
                <a:gd name="T0" fmla="*/ 56 w 112"/>
                <a:gd name="T1" fmla="*/ 152 h 152"/>
                <a:gd name="T2" fmla="*/ 53 w 112"/>
                <a:gd name="T3" fmla="*/ 151 h 152"/>
                <a:gd name="T4" fmla="*/ 0 w 112"/>
                <a:gd name="T5" fmla="*/ 56 h 152"/>
                <a:gd name="T6" fmla="*/ 56 w 112"/>
                <a:gd name="T7" fmla="*/ 0 h 152"/>
                <a:gd name="T8" fmla="*/ 112 w 112"/>
                <a:gd name="T9" fmla="*/ 56 h 152"/>
                <a:gd name="T10" fmla="*/ 59 w 112"/>
                <a:gd name="T11" fmla="*/ 151 h 152"/>
                <a:gd name="T12" fmla="*/ 56 w 112"/>
                <a:gd name="T13" fmla="*/ 152 h 152"/>
                <a:gd name="T14" fmla="*/ 56 w 112"/>
                <a:gd name="T15" fmla="*/ 8 h 152"/>
                <a:gd name="T16" fmla="*/ 8 w 112"/>
                <a:gd name="T17" fmla="*/ 56 h 152"/>
                <a:gd name="T18" fmla="*/ 56 w 112"/>
                <a:gd name="T19" fmla="*/ 142 h 152"/>
                <a:gd name="T20" fmla="*/ 104 w 112"/>
                <a:gd name="T21" fmla="*/ 56 h 152"/>
                <a:gd name="T22" fmla="*/ 56 w 112"/>
                <a:gd name="T23" fmla="*/ 8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2" h="152">
                  <a:moveTo>
                    <a:pt x="56" y="152"/>
                  </a:moveTo>
                  <a:cubicBezTo>
                    <a:pt x="55" y="152"/>
                    <a:pt x="54" y="151"/>
                    <a:pt x="53" y="151"/>
                  </a:cubicBezTo>
                  <a:cubicBezTo>
                    <a:pt x="51" y="148"/>
                    <a:pt x="0" y="86"/>
                    <a:pt x="0" y="56"/>
                  </a:cubicBezTo>
                  <a:cubicBezTo>
                    <a:pt x="0" y="25"/>
                    <a:pt x="25" y="0"/>
                    <a:pt x="56" y="0"/>
                  </a:cubicBezTo>
                  <a:cubicBezTo>
                    <a:pt x="87" y="0"/>
                    <a:pt x="112" y="25"/>
                    <a:pt x="112" y="56"/>
                  </a:cubicBezTo>
                  <a:cubicBezTo>
                    <a:pt x="112" y="86"/>
                    <a:pt x="61" y="148"/>
                    <a:pt x="59" y="151"/>
                  </a:cubicBezTo>
                  <a:cubicBezTo>
                    <a:pt x="58" y="151"/>
                    <a:pt x="57" y="152"/>
                    <a:pt x="56" y="152"/>
                  </a:cubicBezTo>
                  <a:close/>
                  <a:moveTo>
                    <a:pt x="56" y="8"/>
                  </a:moveTo>
                  <a:cubicBezTo>
                    <a:pt x="30" y="8"/>
                    <a:pt x="8" y="30"/>
                    <a:pt x="8" y="56"/>
                  </a:cubicBezTo>
                  <a:cubicBezTo>
                    <a:pt x="8" y="79"/>
                    <a:pt x="45" y="128"/>
                    <a:pt x="56" y="142"/>
                  </a:cubicBezTo>
                  <a:cubicBezTo>
                    <a:pt x="67" y="128"/>
                    <a:pt x="104" y="79"/>
                    <a:pt x="104" y="56"/>
                  </a:cubicBezTo>
                  <a:cubicBezTo>
                    <a:pt x="104" y="30"/>
                    <a:pt x="82" y="8"/>
                    <a:pt x="5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6" name="Freeform 212">
              <a:extLst>
                <a:ext uri="{FF2B5EF4-FFF2-40B4-BE49-F238E27FC236}">
                  <a16:creationId xmlns:a16="http://schemas.microsoft.com/office/drawing/2014/main" id="{BD07FF1D-7295-37E4-F128-EA36D60A66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4" y="44"/>
              <a:ext cx="215" cy="216"/>
            </a:xfrm>
            <a:custGeom>
              <a:avLst/>
              <a:gdLst>
                <a:gd name="T0" fmla="*/ 40 w 80"/>
                <a:gd name="T1" fmla="*/ 80 h 80"/>
                <a:gd name="T2" fmla="*/ 0 w 80"/>
                <a:gd name="T3" fmla="*/ 40 h 80"/>
                <a:gd name="T4" fmla="*/ 40 w 80"/>
                <a:gd name="T5" fmla="*/ 0 h 80"/>
                <a:gd name="T6" fmla="*/ 80 w 80"/>
                <a:gd name="T7" fmla="*/ 40 h 80"/>
                <a:gd name="T8" fmla="*/ 40 w 80"/>
                <a:gd name="T9" fmla="*/ 80 h 80"/>
                <a:gd name="T10" fmla="*/ 40 w 80"/>
                <a:gd name="T11" fmla="*/ 8 h 80"/>
                <a:gd name="T12" fmla="*/ 8 w 80"/>
                <a:gd name="T13" fmla="*/ 40 h 80"/>
                <a:gd name="T14" fmla="*/ 40 w 80"/>
                <a:gd name="T15" fmla="*/ 72 h 80"/>
                <a:gd name="T16" fmla="*/ 72 w 80"/>
                <a:gd name="T17" fmla="*/ 40 h 80"/>
                <a:gd name="T18" fmla="*/ 40 w 80"/>
                <a:gd name="T19" fmla="*/ 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" h="80">
                  <a:moveTo>
                    <a:pt x="40" y="80"/>
                  </a:moveTo>
                  <a:cubicBezTo>
                    <a:pt x="18" y="80"/>
                    <a:pt x="0" y="62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62" y="0"/>
                    <a:pt x="80" y="18"/>
                    <a:pt x="80" y="40"/>
                  </a:cubicBezTo>
                  <a:cubicBezTo>
                    <a:pt x="80" y="62"/>
                    <a:pt x="62" y="80"/>
                    <a:pt x="40" y="80"/>
                  </a:cubicBezTo>
                  <a:close/>
                  <a:moveTo>
                    <a:pt x="40" y="8"/>
                  </a:moveTo>
                  <a:cubicBezTo>
                    <a:pt x="22" y="8"/>
                    <a:pt x="8" y="22"/>
                    <a:pt x="8" y="40"/>
                  </a:cubicBezTo>
                  <a:cubicBezTo>
                    <a:pt x="8" y="58"/>
                    <a:pt x="22" y="72"/>
                    <a:pt x="40" y="72"/>
                  </a:cubicBezTo>
                  <a:cubicBezTo>
                    <a:pt x="58" y="72"/>
                    <a:pt x="72" y="58"/>
                    <a:pt x="72" y="40"/>
                  </a:cubicBezTo>
                  <a:cubicBezTo>
                    <a:pt x="72" y="22"/>
                    <a:pt x="58" y="8"/>
                    <a:pt x="4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7" name="Freeform 213">
              <a:extLst>
                <a:ext uri="{FF2B5EF4-FFF2-40B4-BE49-F238E27FC236}">
                  <a16:creationId xmlns:a16="http://schemas.microsoft.com/office/drawing/2014/main" id="{D413D65B-C1F0-6665-E127-762808DEB920}"/>
                </a:ext>
              </a:extLst>
            </p:cNvPr>
            <p:cNvSpPr>
              <a:spLocks/>
            </p:cNvSpPr>
            <p:nvPr/>
          </p:nvSpPr>
          <p:spPr bwMode="auto">
            <a:xfrm>
              <a:off x="93" y="239"/>
              <a:ext cx="140" cy="324"/>
            </a:xfrm>
            <a:custGeom>
              <a:avLst/>
              <a:gdLst>
                <a:gd name="T0" fmla="*/ 140 w 140"/>
                <a:gd name="T1" fmla="*/ 324 h 324"/>
                <a:gd name="T2" fmla="*/ 0 w 140"/>
                <a:gd name="T3" fmla="*/ 324 h 324"/>
                <a:gd name="T4" fmla="*/ 0 w 140"/>
                <a:gd name="T5" fmla="*/ 0 h 324"/>
                <a:gd name="T6" fmla="*/ 108 w 140"/>
                <a:gd name="T7" fmla="*/ 0 h 324"/>
                <a:gd name="T8" fmla="*/ 108 w 140"/>
                <a:gd name="T9" fmla="*/ 65 h 324"/>
                <a:gd name="T10" fmla="*/ 86 w 140"/>
                <a:gd name="T11" fmla="*/ 65 h 324"/>
                <a:gd name="T12" fmla="*/ 86 w 140"/>
                <a:gd name="T13" fmla="*/ 21 h 324"/>
                <a:gd name="T14" fmla="*/ 21 w 140"/>
                <a:gd name="T15" fmla="*/ 21 h 324"/>
                <a:gd name="T16" fmla="*/ 21 w 140"/>
                <a:gd name="T17" fmla="*/ 302 h 324"/>
                <a:gd name="T18" fmla="*/ 140 w 140"/>
                <a:gd name="T19" fmla="*/ 302 h 324"/>
                <a:gd name="T20" fmla="*/ 140 w 140"/>
                <a:gd name="T21" fmla="*/ 324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0" h="324">
                  <a:moveTo>
                    <a:pt x="140" y="324"/>
                  </a:moveTo>
                  <a:lnTo>
                    <a:pt x="0" y="324"/>
                  </a:lnTo>
                  <a:lnTo>
                    <a:pt x="0" y="0"/>
                  </a:lnTo>
                  <a:lnTo>
                    <a:pt x="108" y="0"/>
                  </a:lnTo>
                  <a:lnTo>
                    <a:pt x="108" y="65"/>
                  </a:lnTo>
                  <a:lnTo>
                    <a:pt x="86" y="65"/>
                  </a:lnTo>
                  <a:lnTo>
                    <a:pt x="86" y="21"/>
                  </a:lnTo>
                  <a:lnTo>
                    <a:pt x="21" y="21"/>
                  </a:lnTo>
                  <a:lnTo>
                    <a:pt x="21" y="302"/>
                  </a:lnTo>
                  <a:lnTo>
                    <a:pt x="140" y="302"/>
                  </a:lnTo>
                  <a:lnTo>
                    <a:pt x="140" y="3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8" name="Freeform 214">
              <a:extLst>
                <a:ext uri="{FF2B5EF4-FFF2-40B4-BE49-F238E27FC236}">
                  <a16:creationId xmlns:a16="http://schemas.microsoft.com/office/drawing/2014/main" id="{6E95DE6C-6BB7-6D48-7E99-8B257800BE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" y="390"/>
              <a:ext cx="420" cy="87"/>
            </a:xfrm>
            <a:custGeom>
              <a:avLst/>
              <a:gdLst>
                <a:gd name="T0" fmla="*/ 420 w 420"/>
                <a:gd name="T1" fmla="*/ 87 h 87"/>
                <a:gd name="T2" fmla="*/ 0 w 420"/>
                <a:gd name="T3" fmla="*/ 87 h 87"/>
                <a:gd name="T4" fmla="*/ 0 w 420"/>
                <a:gd name="T5" fmla="*/ 65 h 87"/>
                <a:gd name="T6" fmla="*/ 398 w 420"/>
                <a:gd name="T7" fmla="*/ 65 h 87"/>
                <a:gd name="T8" fmla="*/ 398 w 420"/>
                <a:gd name="T9" fmla="*/ 0 h 87"/>
                <a:gd name="T10" fmla="*/ 420 w 420"/>
                <a:gd name="T11" fmla="*/ 0 h 87"/>
                <a:gd name="T12" fmla="*/ 420 w 420"/>
                <a:gd name="T13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0" h="87">
                  <a:moveTo>
                    <a:pt x="420" y="87"/>
                  </a:moveTo>
                  <a:lnTo>
                    <a:pt x="0" y="87"/>
                  </a:lnTo>
                  <a:lnTo>
                    <a:pt x="0" y="65"/>
                  </a:lnTo>
                  <a:lnTo>
                    <a:pt x="398" y="65"/>
                  </a:lnTo>
                  <a:lnTo>
                    <a:pt x="398" y="0"/>
                  </a:lnTo>
                  <a:lnTo>
                    <a:pt x="420" y="0"/>
                  </a:lnTo>
                  <a:lnTo>
                    <a:pt x="420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9" name="Freeform 215">
              <a:extLst>
                <a:ext uri="{FF2B5EF4-FFF2-40B4-BE49-F238E27FC236}">
                  <a16:creationId xmlns:a16="http://schemas.microsoft.com/office/drawing/2014/main" id="{5BE1F115-A8CC-DADB-2985-3274BDB405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" y="239"/>
              <a:ext cx="140" cy="324"/>
            </a:xfrm>
            <a:custGeom>
              <a:avLst/>
              <a:gdLst>
                <a:gd name="T0" fmla="*/ 140 w 140"/>
                <a:gd name="T1" fmla="*/ 324 h 324"/>
                <a:gd name="T2" fmla="*/ 0 w 140"/>
                <a:gd name="T3" fmla="*/ 324 h 324"/>
                <a:gd name="T4" fmla="*/ 0 w 140"/>
                <a:gd name="T5" fmla="*/ 302 h 324"/>
                <a:gd name="T6" fmla="*/ 119 w 140"/>
                <a:gd name="T7" fmla="*/ 302 h 324"/>
                <a:gd name="T8" fmla="*/ 119 w 140"/>
                <a:gd name="T9" fmla="*/ 21 h 324"/>
                <a:gd name="T10" fmla="*/ 54 w 140"/>
                <a:gd name="T11" fmla="*/ 21 h 324"/>
                <a:gd name="T12" fmla="*/ 54 w 140"/>
                <a:gd name="T13" fmla="*/ 86 h 324"/>
                <a:gd name="T14" fmla="*/ 0 w 140"/>
                <a:gd name="T15" fmla="*/ 86 h 324"/>
                <a:gd name="T16" fmla="*/ 0 w 140"/>
                <a:gd name="T17" fmla="*/ 65 h 324"/>
                <a:gd name="T18" fmla="*/ 32 w 140"/>
                <a:gd name="T19" fmla="*/ 65 h 324"/>
                <a:gd name="T20" fmla="*/ 32 w 140"/>
                <a:gd name="T21" fmla="*/ 0 h 324"/>
                <a:gd name="T22" fmla="*/ 140 w 140"/>
                <a:gd name="T23" fmla="*/ 0 h 324"/>
                <a:gd name="T24" fmla="*/ 140 w 140"/>
                <a:gd name="T25" fmla="*/ 324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0" h="324">
                  <a:moveTo>
                    <a:pt x="140" y="324"/>
                  </a:moveTo>
                  <a:lnTo>
                    <a:pt x="0" y="324"/>
                  </a:lnTo>
                  <a:lnTo>
                    <a:pt x="0" y="302"/>
                  </a:lnTo>
                  <a:lnTo>
                    <a:pt x="119" y="302"/>
                  </a:lnTo>
                  <a:lnTo>
                    <a:pt x="119" y="21"/>
                  </a:lnTo>
                  <a:lnTo>
                    <a:pt x="54" y="21"/>
                  </a:lnTo>
                  <a:lnTo>
                    <a:pt x="54" y="86"/>
                  </a:lnTo>
                  <a:lnTo>
                    <a:pt x="0" y="86"/>
                  </a:lnTo>
                  <a:lnTo>
                    <a:pt x="0" y="65"/>
                  </a:lnTo>
                  <a:lnTo>
                    <a:pt x="32" y="65"/>
                  </a:lnTo>
                  <a:lnTo>
                    <a:pt x="32" y="0"/>
                  </a:lnTo>
                  <a:lnTo>
                    <a:pt x="140" y="0"/>
                  </a:lnTo>
                  <a:lnTo>
                    <a:pt x="140" y="3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0" name="Rectangle 216">
              <a:extLst>
                <a:ext uri="{FF2B5EF4-FFF2-40B4-BE49-F238E27FC236}">
                  <a16:creationId xmlns:a16="http://schemas.microsoft.com/office/drawing/2014/main" id="{110EF696-2A8D-138D-8977-33A4CBD0FC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" y="368"/>
              <a:ext cx="183" cy="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211" name="Group 90">
            <a:extLst>
              <a:ext uri="{FF2B5EF4-FFF2-40B4-BE49-F238E27FC236}">
                <a16:creationId xmlns:a16="http://schemas.microsoft.com/office/drawing/2014/main" id="{C10E0451-6185-B262-A5ED-1D5EE2667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238621" y="3827954"/>
            <a:ext cx="725542" cy="727641"/>
            <a:chOff x="7" y="-2"/>
            <a:chExt cx="690" cy="692"/>
          </a:xfrm>
          <a:solidFill>
            <a:srgbClr val="C00000"/>
          </a:solidFill>
        </p:grpSpPr>
        <p:sp>
          <p:nvSpPr>
            <p:cNvPr id="212" name="Rectangle 91">
              <a:extLst>
                <a:ext uri="{FF2B5EF4-FFF2-40B4-BE49-F238E27FC236}">
                  <a16:creationId xmlns:a16="http://schemas.microsoft.com/office/drawing/2014/main" id="{ADE72349-5B28-6EC1-4C37-9B5983A159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" y="225"/>
              <a:ext cx="22" cy="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3" name="Rectangle 92">
              <a:extLst>
                <a:ext uri="{FF2B5EF4-FFF2-40B4-BE49-F238E27FC236}">
                  <a16:creationId xmlns:a16="http://schemas.microsoft.com/office/drawing/2014/main" id="{69210C69-C4EC-5D4C-DBF0-747421B6FC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" y="193"/>
              <a:ext cx="22" cy="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4" name="Rectangle 93">
              <a:extLst>
                <a:ext uri="{FF2B5EF4-FFF2-40B4-BE49-F238E27FC236}">
                  <a16:creationId xmlns:a16="http://schemas.microsoft.com/office/drawing/2014/main" id="{3E6A0083-F289-2667-66DE-30EE84DD62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" y="160"/>
              <a:ext cx="22" cy="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5" name="Rectangle 94">
              <a:extLst>
                <a:ext uri="{FF2B5EF4-FFF2-40B4-BE49-F238E27FC236}">
                  <a16:creationId xmlns:a16="http://schemas.microsoft.com/office/drawing/2014/main" id="{CCA0A2B4-8E6D-5425-69D6-3BA2C9B4B7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" y="139"/>
              <a:ext cx="22" cy="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6" name="Rectangle 95">
              <a:extLst>
                <a:ext uri="{FF2B5EF4-FFF2-40B4-BE49-F238E27FC236}">
                  <a16:creationId xmlns:a16="http://schemas.microsoft.com/office/drawing/2014/main" id="{B05E5929-72DC-9F1B-AD3A-AA0A1C326B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" y="85"/>
              <a:ext cx="22" cy="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7" name="Rectangle 96">
              <a:extLst>
                <a:ext uri="{FF2B5EF4-FFF2-40B4-BE49-F238E27FC236}">
                  <a16:creationId xmlns:a16="http://schemas.microsoft.com/office/drawing/2014/main" id="{D9AF4AFD-3BBF-A9CF-C0A0-58677863E0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" y="31"/>
              <a:ext cx="21" cy="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8" name="Rectangle 97">
              <a:extLst>
                <a:ext uri="{FF2B5EF4-FFF2-40B4-BE49-F238E27FC236}">
                  <a16:creationId xmlns:a16="http://schemas.microsoft.com/office/drawing/2014/main" id="{91221F5E-8325-2FFF-01DD-9B9546A37B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" y="52"/>
              <a:ext cx="22" cy="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9" name="Rectangle 98">
              <a:extLst>
                <a:ext uri="{FF2B5EF4-FFF2-40B4-BE49-F238E27FC236}">
                  <a16:creationId xmlns:a16="http://schemas.microsoft.com/office/drawing/2014/main" id="{7833935D-8FBB-2D53-09D9-53D6C58CD8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" y="106"/>
              <a:ext cx="22" cy="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0" name="Rectangle 99">
              <a:extLst>
                <a:ext uri="{FF2B5EF4-FFF2-40B4-BE49-F238E27FC236}">
                  <a16:creationId xmlns:a16="http://schemas.microsoft.com/office/drawing/2014/main" id="{160D3708-6997-0158-AF71-B0678199EE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" y="-2"/>
              <a:ext cx="22" cy="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1" name="Rectangle 100">
              <a:extLst>
                <a:ext uri="{FF2B5EF4-FFF2-40B4-BE49-F238E27FC236}">
                  <a16:creationId xmlns:a16="http://schemas.microsoft.com/office/drawing/2014/main" id="{4E05B78A-4A96-FE29-EC9E-9BB78CCDD3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" y="225"/>
              <a:ext cx="22" cy="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2" name="Rectangle 101">
              <a:extLst>
                <a:ext uri="{FF2B5EF4-FFF2-40B4-BE49-F238E27FC236}">
                  <a16:creationId xmlns:a16="http://schemas.microsoft.com/office/drawing/2014/main" id="{D111B87D-E09D-87CB-929D-0EA5A43794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" y="193"/>
              <a:ext cx="22" cy="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3" name="Rectangle 102">
              <a:extLst>
                <a:ext uri="{FF2B5EF4-FFF2-40B4-BE49-F238E27FC236}">
                  <a16:creationId xmlns:a16="http://schemas.microsoft.com/office/drawing/2014/main" id="{B46DDDC1-FE51-87EE-E99E-357412D0BE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" y="160"/>
              <a:ext cx="22" cy="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4" name="Rectangle 103">
              <a:extLst>
                <a:ext uri="{FF2B5EF4-FFF2-40B4-BE49-F238E27FC236}">
                  <a16:creationId xmlns:a16="http://schemas.microsoft.com/office/drawing/2014/main" id="{BA773697-A7E6-36B0-9CC4-954623EE58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" y="139"/>
              <a:ext cx="22" cy="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5" name="Rectangle 104">
              <a:extLst>
                <a:ext uri="{FF2B5EF4-FFF2-40B4-BE49-F238E27FC236}">
                  <a16:creationId xmlns:a16="http://schemas.microsoft.com/office/drawing/2014/main" id="{B8A33F93-D628-CA06-AC5B-358EE64D3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" y="85"/>
              <a:ext cx="22" cy="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6" name="Rectangle 105">
              <a:extLst>
                <a:ext uri="{FF2B5EF4-FFF2-40B4-BE49-F238E27FC236}">
                  <a16:creationId xmlns:a16="http://schemas.microsoft.com/office/drawing/2014/main" id="{A022716F-131A-011D-2B6C-381E7754E1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" y="31"/>
              <a:ext cx="21" cy="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7" name="Rectangle 106">
              <a:extLst>
                <a:ext uri="{FF2B5EF4-FFF2-40B4-BE49-F238E27FC236}">
                  <a16:creationId xmlns:a16="http://schemas.microsoft.com/office/drawing/2014/main" id="{DBF8B074-5EE7-FF81-428B-DB7F8A49A1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" y="333"/>
              <a:ext cx="21" cy="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8" name="Rectangle 107">
              <a:extLst>
                <a:ext uri="{FF2B5EF4-FFF2-40B4-BE49-F238E27FC236}">
                  <a16:creationId xmlns:a16="http://schemas.microsoft.com/office/drawing/2014/main" id="{2AB15CFA-BB4E-CFBF-2EB3-B0B25CF4AE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" y="333"/>
              <a:ext cx="21" cy="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9" name="Rectangle 108">
              <a:extLst>
                <a:ext uri="{FF2B5EF4-FFF2-40B4-BE49-F238E27FC236}">
                  <a16:creationId xmlns:a16="http://schemas.microsoft.com/office/drawing/2014/main" id="{C71F03EF-1878-AE4B-43F5-A1F12098EC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" y="333"/>
              <a:ext cx="21" cy="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0" name="Rectangle 109">
              <a:extLst>
                <a:ext uri="{FF2B5EF4-FFF2-40B4-BE49-F238E27FC236}">
                  <a16:creationId xmlns:a16="http://schemas.microsoft.com/office/drawing/2014/main" id="{24E87DB1-B665-8DF8-99E2-2D412FD913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" y="441"/>
              <a:ext cx="22" cy="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1" name="Rectangle 110">
              <a:extLst>
                <a:ext uri="{FF2B5EF4-FFF2-40B4-BE49-F238E27FC236}">
                  <a16:creationId xmlns:a16="http://schemas.microsoft.com/office/drawing/2014/main" id="{08B688BF-4643-F0D6-6DC6-BFE9FDD51F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" y="474"/>
              <a:ext cx="22" cy="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2" name="Rectangle 111">
              <a:extLst>
                <a:ext uri="{FF2B5EF4-FFF2-40B4-BE49-F238E27FC236}">
                  <a16:creationId xmlns:a16="http://schemas.microsoft.com/office/drawing/2014/main" id="{779309C0-E891-77C0-B303-4CF9F73FF9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" y="506"/>
              <a:ext cx="22" cy="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3" name="Rectangle 112">
              <a:extLst>
                <a:ext uri="{FF2B5EF4-FFF2-40B4-BE49-F238E27FC236}">
                  <a16:creationId xmlns:a16="http://schemas.microsoft.com/office/drawing/2014/main" id="{E418A509-D894-A78A-C3A1-05F83FE449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" y="528"/>
              <a:ext cx="22" cy="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4" name="Rectangle 113">
              <a:extLst>
                <a:ext uri="{FF2B5EF4-FFF2-40B4-BE49-F238E27FC236}">
                  <a16:creationId xmlns:a16="http://schemas.microsoft.com/office/drawing/2014/main" id="{A60AFDC3-5947-7E60-1C2E-6FF969680E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" y="582"/>
              <a:ext cx="22" cy="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5" name="Rectangle 114">
              <a:extLst>
                <a:ext uri="{FF2B5EF4-FFF2-40B4-BE49-F238E27FC236}">
                  <a16:creationId xmlns:a16="http://schemas.microsoft.com/office/drawing/2014/main" id="{4F575E6A-CFEF-D19A-46EC-50316C91D3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" y="636"/>
              <a:ext cx="21" cy="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6" name="Rectangle 115">
              <a:extLst>
                <a:ext uri="{FF2B5EF4-FFF2-40B4-BE49-F238E27FC236}">
                  <a16:creationId xmlns:a16="http://schemas.microsoft.com/office/drawing/2014/main" id="{83FE8698-AF9E-8410-20AE-30B223BDB1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" y="614"/>
              <a:ext cx="22" cy="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7" name="Rectangle 116">
              <a:extLst>
                <a:ext uri="{FF2B5EF4-FFF2-40B4-BE49-F238E27FC236}">
                  <a16:creationId xmlns:a16="http://schemas.microsoft.com/office/drawing/2014/main" id="{2A9ADF0C-B19C-C645-DFC1-D9348A96F7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" y="560"/>
              <a:ext cx="22" cy="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8" name="Rectangle 117">
              <a:extLst>
                <a:ext uri="{FF2B5EF4-FFF2-40B4-BE49-F238E27FC236}">
                  <a16:creationId xmlns:a16="http://schemas.microsoft.com/office/drawing/2014/main" id="{A3FE50F3-49DD-3537-35DC-26E7D07286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" y="668"/>
              <a:ext cx="22" cy="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9" name="Rectangle 118">
              <a:extLst>
                <a:ext uri="{FF2B5EF4-FFF2-40B4-BE49-F238E27FC236}">
                  <a16:creationId xmlns:a16="http://schemas.microsoft.com/office/drawing/2014/main" id="{D690068D-6855-3739-9F05-23CB9547AE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" y="333"/>
              <a:ext cx="21" cy="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40" name="Rectangle 119">
              <a:extLst>
                <a:ext uri="{FF2B5EF4-FFF2-40B4-BE49-F238E27FC236}">
                  <a16:creationId xmlns:a16="http://schemas.microsoft.com/office/drawing/2014/main" id="{8C3B0CAF-4C68-2439-EB2E-9ABC5AAECC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" y="333"/>
              <a:ext cx="21" cy="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41" name="Rectangle 120">
              <a:extLst>
                <a:ext uri="{FF2B5EF4-FFF2-40B4-BE49-F238E27FC236}">
                  <a16:creationId xmlns:a16="http://schemas.microsoft.com/office/drawing/2014/main" id="{1CE7D7C7-9189-254E-9673-AECB85A58D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" y="333"/>
              <a:ext cx="21" cy="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42" name="Rectangle 121">
              <a:extLst>
                <a:ext uri="{FF2B5EF4-FFF2-40B4-BE49-F238E27FC236}">
                  <a16:creationId xmlns:a16="http://schemas.microsoft.com/office/drawing/2014/main" id="{E0B5147A-56C3-DDEC-9CAA-9C2456B092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" y="441"/>
              <a:ext cx="22" cy="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43" name="Rectangle 122">
              <a:extLst>
                <a:ext uri="{FF2B5EF4-FFF2-40B4-BE49-F238E27FC236}">
                  <a16:creationId xmlns:a16="http://schemas.microsoft.com/office/drawing/2014/main" id="{077BA3B2-6293-1DA5-984C-D6433ACFA7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" y="474"/>
              <a:ext cx="22" cy="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44" name="Rectangle 123">
              <a:extLst>
                <a:ext uri="{FF2B5EF4-FFF2-40B4-BE49-F238E27FC236}">
                  <a16:creationId xmlns:a16="http://schemas.microsoft.com/office/drawing/2014/main" id="{08A6C0C4-AAFF-53EB-5F1C-4FCE3D888A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" y="506"/>
              <a:ext cx="22" cy="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45" name="Rectangle 124">
              <a:extLst>
                <a:ext uri="{FF2B5EF4-FFF2-40B4-BE49-F238E27FC236}">
                  <a16:creationId xmlns:a16="http://schemas.microsoft.com/office/drawing/2014/main" id="{855A926A-EC8E-AD90-436C-F315182B3A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" y="528"/>
              <a:ext cx="22" cy="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46" name="Rectangle 125">
              <a:extLst>
                <a:ext uri="{FF2B5EF4-FFF2-40B4-BE49-F238E27FC236}">
                  <a16:creationId xmlns:a16="http://schemas.microsoft.com/office/drawing/2014/main" id="{4620C05F-D7DE-C77A-4D2C-E1AA4AA992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" y="582"/>
              <a:ext cx="22" cy="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47" name="Rectangle 126">
              <a:extLst>
                <a:ext uri="{FF2B5EF4-FFF2-40B4-BE49-F238E27FC236}">
                  <a16:creationId xmlns:a16="http://schemas.microsoft.com/office/drawing/2014/main" id="{E8128BB9-4B86-318D-0BF1-9B17C7A985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" y="636"/>
              <a:ext cx="21" cy="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48" name="Freeform 127">
              <a:extLst>
                <a:ext uri="{FF2B5EF4-FFF2-40B4-BE49-F238E27FC236}">
                  <a16:creationId xmlns:a16="http://schemas.microsoft.com/office/drawing/2014/main" id="{95EA5E4D-F5DC-2150-1BDC-34E6CF039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" y="171"/>
              <a:ext cx="238" cy="238"/>
            </a:xfrm>
            <a:custGeom>
              <a:avLst/>
              <a:gdLst>
                <a:gd name="T0" fmla="*/ 68 w 88"/>
                <a:gd name="T1" fmla="*/ 88 h 88"/>
                <a:gd name="T2" fmla="*/ 60 w 88"/>
                <a:gd name="T3" fmla="*/ 88 h 88"/>
                <a:gd name="T4" fmla="*/ 69 w 88"/>
                <a:gd name="T5" fmla="*/ 69 h 88"/>
                <a:gd name="T6" fmla="*/ 80 w 88"/>
                <a:gd name="T7" fmla="*/ 40 h 88"/>
                <a:gd name="T8" fmla="*/ 44 w 88"/>
                <a:gd name="T9" fmla="*/ 8 h 88"/>
                <a:gd name="T10" fmla="*/ 8 w 88"/>
                <a:gd name="T11" fmla="*/ 40 h 88"/>
                <a:gd name="T12" fmla="*/ 19 w 88"/>
                <a:gd name="T13" fmla="*/ 69 h 88"/>
                <a:gd name="T14" fmla="*/ 28 w 88"/>
                <a:gd name="T15" fmla="*/ 88 h 88"/>
                <a:gd name="T16" fmla="*/ 20 w 88"/>
                <a:gd name="T17" fmla="*/ 88 h 88"/>
                <a:gd name="T18" fmla="*/ 13 w 88"/>
                <a:gd name="T19" fmla="*/ 74 h 88"/>
                <a:gd name="T20" fmla="*/ 0 w 88"/>
                <a:gd name="T21" fmla="*/ 40 h 88"/>
                <a:gd name="T22" fmla="*/ 44 w 88"/>
                <a:gd name="T23" fmla="*/ 0 h 88"/>
                <a:gd name="T24" fmla="*/ 88 w 88"/>
                <a:gd name="T25" fmla="*/ 40 h 88"/>
                <a:gd name="T26" fmla="*/ 75 w 88"/>
                <a:gd name="T27" fmla="*/ 74 h 88"/>
                <a:gd name="T28" fmla="*/ 68 w 88"/>
                <a:gd name="T29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" h="88">
                  <a:moveTo>
                    <a:pt x="68" y="88"/>
                  </a:moveTo>
                  <a:cubicBezTo>
                    <a:pt x="60" y="88"/>
                    <a:pt x="60" y="88"/>
                    <a:pt x="60" y="88"/>
                  </a:cubicBezTo>
                  <a:cubicBezTo>
                    <a:pt x="60" y="80"/>
                    <a:pt x="64" y="74"/>
                    <a:pt x="69" y="69"/>
                  </a:cubicBezTo>
                  <a:cubicBezTo>
                    <a:pt x="74" y="62"/>
                    <a:pt x="80" y="55"/>
                    <a:pt x="80" y="40"/>
                  </a:cubicBezTo>
                  <a:cubicBezTo>
                    <a:pt x="80" y="22"/>
                    <a:pt x="64" y="8"/>
                    <a:pt x="44" y="8"/>
                  </a:cubicBezTo>
                  <a:cubicBezTo>
                    <a:pt x="24" y="8"/>
                    <a:pt x="8" y="22"/>
                    <a:pt x="8" y="40"/>
                  </a:cubicBezTo>
                  <a:cubicBezTo>
                    <a:pt x="8" y="55"/>
                    <a:pt x="14" y="62"/>
                    <a:pt x="19" y="69"/>
                  </a:cubicBezTo>
                  <a:cubicBezTo>
                    <a:pt x="24" y="74"/>
                    <a:pt x="28" y="80"/>
                    <a:pt x="28" y="88"/>
                  </a:cubicBezTo>
                  <a:cubicBezTo>
                    <a:pt x="20" y="88"/>
                    <a:pt x="20" y="88"/>
                    <a:pt x="20" y="88"/>
                  </a:cubicBezTo>
                  <a:cubicBezTo>
                    <a:pt x="20" y="84"/>
                    <a:pt x="17" y="79"/>
                    <a:pt x="13" y="74"/>
                  </a:cubicBezTo>
                  <a:cubicBezTo>
                    <a:pt x="7" y="66"/>
                    <a:pt x="0" y="57"/>
                    <a:pt x="0" y="40"/>
                  </a:cubicBezTo>
                  <a:cubicBezTo>
                    <a:pt x="0" y="18"/>
                    <a:pt x="20" y="0"/>
                    <a:pt x="44" y="0"/>
                  </a:cubicBezTo>
                  <a:cubicBezTo>
                    <a:pt x="68" y="0"/>
                    <a:pt x="88" y="18"/>
                    <a:pt x="88" y="40"/>
                  </a:cubicBezTo>
                  <a:cubicBezTo>
                    <a:pt x="88" y="57"/>
                    <a:pt x="81" y="66"/>
                    <a:pt x="75" y="74"/>
                  </a:cubicBezTo>
                  <a:cubicBezTo>
                    <a:pt x="71" y="79"/>
                    <a:pt x="68" y="84"/>
                    <a:pt x="68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49" name="Rectangle 128">
              <a:extLst>
                <a:ext uri="{FF2B5EF4-FFF2-40B4-BE49-F238E27FC236}">
                  <a16:creationId xmlns:a16="http://schemas.microsoft.com/office/drawing/2014/main" id="{ADD69DB8-8939-1979-AA72-2CE99CA89F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" y="441"/>
              <a:ext cx="21" cy="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50" name="Rectangle 129">
              <a:extLst>
                <a:ext uri="{FF2B5EF4-FFF2-40B4-BE49-F238E27FC236}">
                  <a16:creationId xmlns:a16="http://schemas.microsoft.com/office/drawing/2014/main" id="{FCD27C52-B802-A196-D89E-984A048F6F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" y="441"/>
              <a:ext cx="21" cy="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51" name="Rectangle 130">
              <a:extLst>
                <a:ext uri="{FF2B5EF4-FFF2-40B4-BE49-F238E27FC236}">
                  <a16:creationId xmlns:a16="http://schemas.microsoft.com/office/drawing/2014/main" id="{EE858462-82F8-C2E7-0844-3D17C1E009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" y="431"/>
              <a:ext cx="130" cy="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52" name="Rectangle 131">
              <a:extLst>
                <a:ext uri="{FF2B5EF4-FFF2-40B4-BE49-F238E27FC236}">
                  <a16:creationId xmlns:a16="http://schemas.microsoft.com/office/drawing/2014/main" id="{AF460D0C-7D1C-9EE9-86DF-92F9E0C76B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" y="474"/>
              <a:ext cx="130" cy="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53" name="Freeform 132">
              <a:extLst>
                <a:ext uri="{FF2B5EF4-FFF2-40B4-BE49-F238E27FC236}">
                  <a16:creationId xmlns:a16="http://schemas.microsoft.com/office/drawing/2014/main" id="{F501ABFB-FEF6-FB3A-53CF-97F2561415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" y="477"/>
              <a:ext cx="80" cy="40"/>
            </a:xfrm>
            <a:custGeom>
              <a:avLst/>
              <a:gdLst>
                <a:gd name="T0" fmla="*/ 56 w 80"/>
                <a:gd name="T1" fmla="*/ 40 h 40"/>
                <a:gd name="T2" fmla="*/ 24 w 80"/>
                <a:gd name="T3" fmla="*/ 40 h 40"/>
                <a:gd name="T4" fmla="*/ 0 w 80"/>
                <a:gd name="T5" fmla="*/ 16 h 40"/>
                <a:gd name="T6" fmla="*/ 16 w 80"/>
                <a:gd name="T7" fmla="*/ 0 h 40"/>
                <a:gd name="T8" fmla="*/ 35 w 80"/>
                <a:gd name="T9" fmla="*/ 18 h 40"/>
                <a:gd name="T10" fmla="*/ 45 w 80"/>
                <a:gd name="T11" fmla="*/ 18 h 40"/>
                <a:gd name="T12" fmla="*/ 64 w 80"/>
                <a:gd name="T13" fmla="*/ 0 h 40"/>
                <a:gd name="T14" fmla="*/ 80 w 80"/>
                <a:gd name="T15" fmla="*/ 16 h 40"/>
                <a:gd name="T16" fmla="*/ 56 w 80"/>
                <a:gd name="T1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40">
                  <a:moveTo>
                    <a:pt x="56" y="40"/>
                  </a:moveTo>
                  <a:lnTo>
                    <a:pt x="24" y="40"/>
                  </a:lnTo>
                  <a:lnTo>
                    <a:pt x="0" y="16"/>
                  </a:lnTo>
                  <a:lnTo>
                    <a:pt x="16" y="0"/>
                  </a:lnTo>
                  <a:lnTo>
                    <a:pt x="35" y="18"/>
                  </a:lnTo>
                  <a:lnTo>
                    <a:pt x="45" y="18"/>
                  </a:lnTo>
                  <a:lnTo>
                    <a:pt x="64" y="0"/>
                  </a:lnTo>
                  <a:lnTo>
                    <a:pt x="80" y="16"/>
                  </a:lnTo>
                  <a:lnTo>
                    <a:pt x="56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54" name="Rectangle 133">
              <a:extLst>
                <a:ext uri="{FF2B5EF4-FFF2-40B4-BE49-F238E27FC236}">
                  <a16:creationId xmlns:a16="http://schemas.microsoft.com/office/drawing/2014/main" id="{80BC6991-3D4C-C466-BA61-C6C1F76D2F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" y="290"/>
              <a:ext cx="22" cy="14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55" name="Oval 134">
              <a:extLst>
                <a:ext uri="{FF2B5EF4-FFF2-40B4-BE49-F238E27FC236}">
                  <a16:creationId xmlns:a16="http://schemas.microsoft.com/office/drawing/2014/main" id="{028E9EE4-A2D3-C694-9C50-B600CFF599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" y="268"/>
              <a:ext cx="44" cy="4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56" name="Freeform 135">
              <a:extLst>
                <a:ext uri="{FF2B5EF4-FFF2-40B4-BE49-F238E27FC236}">
                  <a16:creationId xmlns:a16="http://schemas.microsoft.com/office/drawing/2014/main" id="{67DFB72E-5908-506A-A685-BF95B0A6C4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7" y="225"/>
              <a:ext cx="130" cy="130"/>
            </a:xfrm>
            <a:custGeom>
              <a:avLst/>
              <a:gdLst>
                <a:gd name="T0" fmla="*/ 24 w 48"/>
                <a:gd name="T1" fmla="*/ 48 h 48"/>
                <a:gd name="T2" fmla="*/ 0 w 48"/>
                <a:gd name="T3" fmla="*/ 24 h 48"/>
                <a:gd name="T4" fmla="*/ 24 w 48"/>
                <a:gd name="T5" fmla="*/ 0 h 48"/>
                <a:gd name="T6" fmla="*/ 48 w 48"/>
                <a:gd name="T7" fmla="*/ 24 h 48"/>
                <a:gd name="T8" fmla="*/ 24 w 48"/>
                <a:gd name="T9" fmla="*/ 48 h 48"/>
                <a:gd name="T10" fmla="*/ 24 w 48"/>
                <a:gd name="T11" fmla="*/ 8 h 48"/>
                <a:gd name="T12" fmla="*/ 8 w 48"/>
                <a:gd name="T13" fmla="*/ 24 h 48"/>
                <a:gd name="T14" fmla="*/ 24 w 48"/>
                <a:gd name="T15" fmla="*/ 40 h 48"/>
                <a:gd name="T16" fmla="*/ 40 w 48"/>
                <a:gd name="T17" fmla="*/ 24 h 48"/>
                <a:gd name="T18" fmla="*/ 24 w 48"/>
                <a:gd name="T19" fmla="*/ 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cubicBezTo>
                    <a:pt x="11" y="48"/>
                    <a:pt x="0" y="37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37" y="0"/>
                    <a:pt x="48" y="11"/>
                    <a:pt x="48" y="24"/>
                  </a:cubicBezTo>
                  <a:cubicBezTo>
                    <a:pt x="48" y="37"/>
                    <a:pt x="37" y="48"/>
                    <a:pt x="24" y="48"/>
                  </a:cubicBezTo>
                  <a:close/>
                  <a:moveTo>
                    <a:pt x="24" y="8"/>
                  </a:moveTo>
                  <a:cubicBezTo>
                    <a:pt x="15" y="8"/>
                    <a:pt x="8" y="15"/>
                    <a:pt x="8" y="24"/>
                  </a:cubicBezTo>
                  <a:cubicBezTo>
                    <a:pt x="8" y="33"/>
                    <a:pt x="15" y="40"/>
                    <a:pt x="24" y="40"/>
                  </a:cubicBezTo>
                  <a:cubicBezTo>
                    <a:pt x="33" y="40"/>
                    <a:pt x="40" y="33"/>
                    <a:pt x="40" y="24"/>
                  </a:cubicBezTo>
                  <a:cubicBezTo>
                    <a:pt x="40" y="15"/>
                    <a:pt x="33" y="8"/>
                    <a:pt x="2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257" name="Group 71">
            <a:extLst>
              <a:ext uri="{FF2B5EF4-FFF2-40B4-BE49-F238E27FC236}">
                <a16:creationId xmlns:a16="http://schemas.microsoft.com/office/drawing/2014/main" id="{C9DF48AE-AAF1-7A42-C4FD-0257DE3613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279934" y="4678238"/>
            <a:ext cx="719115" cy="720158"/>
            <a:chOff x="8" y="4"/>
            <a:chExt cx="690" cy="691"/>
          </a:xfrm>
          <a:solidFill>
            <a:srgbClr val="C00000"/>
          </a:solidFill>
        </p:grpSpPr>
        <p:sp>
          <p:nvSpPr>
            <p:cNvPr id="258" name="Freeform 72">
              <a:extLst>
                <a:ext uri="{FF2B5EF4-FFF2-40B4-BE49-F238E27FC236}">
                  <a16:creationId xmlns:a16="http://schemas.microsoft.com/office/drawing/2014/main" id="{044E9CFE-8B46-1C02-2198-FD9B87F845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" y="609"/>
              <a:ext cx="690" cy="86"/>
            </a:xfrm>
            <a:custGeom>
              <a:avLst/>
              <a:gdLst>
                <a:gd name="T0" fmla="*/ 642 w 690"/>
                <a:gd name="T1" fmla="*/ 86 h 86"/>
                <a:gd name="T2" fmla="*/ 48 w 690"/>
                <a:gd name="T3" fmla="*/ 86 h 86"/>
                <a:gd name="T4" fmla="*/ 0 w 690"/>
                <a:gd name="T5" fmla="*/ 38 h 86"/>
                <a:gd name="T6" fmla="*/ 0 w 690"/>
                <a:gd name="T7" fmla="*/ 0 h 86"/>
                <a:gd name="T8" fmla="*/ 275 w 690"/>
                <a:gd name="T9" fmla="*/ 0 h 86"/>
                <a:gd name="T10" fmla="*/ 296 w 690"/>
                <a:gd name="T11" fmla="*/ 21 h 86"/>
                <a:gd name="T12" fmla="*/ 394 w 690"/>
                <a:gd name="T13" fmla="*/ 21 h 86"/>
                <a:gd name="T14" fmla="*/ 415 w 690"/>
                <a:gd name="T15" fmla="*/ 0 h 86"/>
                <a:gd name="T16" fmla="*/ 690 w 690"/>
                <a:gd name="T17" fmla="*/ 0 h 86"/>
                <a:gd name="T18" fmla="*/ 690 w 690"/>
                <a:gd name="T19" fmla="*/ 38 h 86"/>
                <a:gd name="T20" fmla="*/ 642 w 690"/>
                <a:gd name="T21" fmla="*/ 86 h 86"/>
                <a:gd name="T22" fmla="*/ 59 w 690"/>
                <a:gd name="T23" fmla="*/ 65 h 86"/>
                <a:gd name="T24" fmla="*/ 631 w 690"/>
                <a:gd name="T25" fmla="*/ 65 h 86"/>
                <a:gd name="T26" fmla="*/ 669 w 690"/>
                <a:gd name="T27" fmla="*/ 27 h 86"/>
                <a:gd name="T28" fmla="*/ 669 w 690"/>
                <a:gd name="T29" fmla="*/ 21 h 86"/>
                <a:gd name="T30" fmla="*/ 426 w 690"/>
                <a:gd name="T31" fmla="*/ 21 h 86"/>
                <a:gd name="T32" fmla="*/ 404 w 690"/>
                <a:gd name="T33" fmla="*/ 43 h 86"/>
                <a:gd name="T34" fmla="*/ 286 w 690"/>
                <a:gd name="T35" fmla="*/ 43 h 86"/>
                <a:gd name="T36" fmla="*/ 264 w 690"/>
                <a:gd name="T37" fmla="*/ 21 h 86"/>
                <a:gd name="T38" fmla="*/ 21 w 690"/>
                <a:gd name="T39" fmla="*/ 21 h 86"/>
                <a:gd name="T40" fmla="*/ 21 w 690"/>
                <a:gd name="T41" fmla="*/ 27 h 86"/>
                <a:gd name="T42" fmla="*/ 59 w 690"/>
                <a:gd name="T43" fmla="*/ 65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90" h="86">
                  <a:moveTo>
                    <a:pt x="642" y="86"/>
                  </a:moveTo>
                  <a:lnTo>
                    <a:pt x="48" y="86"/>
                  </a:lnTo>
                  <a:lnTo>
                    <a:pt x="0" y="38"/>
                  </a:lnTo>
                  <a:lnTo>
                    <a:pt x="0" y="0"/>
                  </a:lnTo>
                  <a:lnTo>
                    <a:pt x="275" y="0"/>
                  </a:lnTo>
                  <a:lnTo>
                    <a:pt x="296" y="21"/>
                  </a:lnTo>
                  <a:lnTo>
                    <a:pt x="394" y="21"/>
                  </a:lnTo>
                  <a:lnTo>
                    <a:pt x="415" y="0"/>
                  </a:lnTo>
                  <a:lnTo>
                    <a:pt x="690" y="0"/>
                  </a:lnTo>
                  <a:lnTo>
                    <a:pt x="690" y="38"/>
                  </a:lnTo>
                  <a:lnTo>
                    <a:pt x="642" y="86"/>
                  </a:lnTo>
                  <a:close/>
                  <a:moveTo>
                    <a:pt x="59" y="65"/>
                  </a:moveTo>
                  <a:lnTo>
                    <a:pt x="631" y="65"/>
                  </a:lnTo>
                  <a:lnTo>
                    <a:pt x="669" y="27"/>
                  </a:lnTo>
                  <a:lnTo>
                    <a:pt x="669" y="21"/>
                  </a:lnTo>
                  <a:lnTo>
                    <a:pt x="426" y="21"/>
                  </a:lnTo>
                  <a:lnTo>
                    <a:pt x="404" y="43"/>
                  </a:lnTo>
                  <a:lnTo>
                    <a:pt x="286" y="43"/>
                  </a:lnTo>
                  <a:lnTo>
                    <a:pt x="264" y="21"/>
                  </a:lnTo>
                  <a:lnTo>
                    <a:pt x="21" y="21"/>
                  </a:lnTo>
                  <a:lnTo>
                    <a:pt x="21" y="27"/>
                  </a:lnTo>
                  <a:lnTo>
                    <a:pt x="59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59" name="Freeform 73">
              <a:extLst>
                <a:ext uri="{FF2B5EF4-FFF2-40B4-BE49-F238E27FC236}">
                  <a16:creationId xmlns:a16="http://schemas.microsoft.com/office/drawing/2014/main" id="{82E70481-3C53-2F63-E19A-64347D10E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" y="220"/>
              <a:ext cx="194" cy="367"/>
            </a:xfrm>
            <a:custGeom>
              <a:avLst/>
              <a:gdLst>
                <a:gd name="T0" fmla="*/ 8 w 72"/>
                <a:gd name="T1" fmla="*/ 136 h 136"/>
                <a:gd name="T2" fmla="*/ 0 w 72"/>
                <a:gd name="T3" fmla="*/ 136 h 136"/>
                <a:gd name="T4" fmla="*/ 0 w 72"/>
                <a:gd name="T5" fmla="*/ 16 h 136"/>
                <a:gd name="T6" fmla="*/ 16 w 72"/>
                <a:gd name="T7" fmla="*/ 0 h 136"/>
                <a:gd name="T8" fmla="*/ 72 w 72"/>
                <a:gd name="T9" fmla="*/ 0 h 136"/>
                <a:gd name="T10" fmla="*/ 72 w 72"/>
                <a:gd name="T11" fmla="*/ 8 h 136"/>
                <a:gd name="T12" fmla="*/ 16 w 72"/>
                <a:gd name="T13" fmla="*/ 8 h 136"/>
                <a:gd name="T14" fmla="*/ 8 w 72"/>
                <a:gd name="T15" fmla="*/ 16 h 136"/>
                <a:gd name="T16" fmla="*/ 8 w 72"/>
                <a:gd name="T17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" h="136">
                  <a:moveTo>
                    <a:pt x="8" y="136"/>
                  </a:moveTo>
                  <a:cubicBezTo>
                    <a:pt x="0" y="136"/>
                    <a:pt x="0" y="136"/>
                    <a:pt x="0" y="13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2" y="8"/>
                    <a:pt x="72" y="8"/>
                    <a:pt x="72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2" y="8"/>
                    <a:pt x="8" y="12"/>
                    <a:pt x="8" y="16"/>
                  </a:cubicBezTo>
                  <a:lnTo>
                    <a:pt x="8" y="1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60" name="Freeform 74">
              <a:extLst>
                <a:ext uri="{FF2B5EF4-FFF2-40B4-BE49-F238E27FC236}">
                  <a16:creationId xmlns:a16="http://schemas.microsoft.com/office/drawing/2014/main" id="{9C53F8BD-9385-638B-F25A-334913B90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" y="220"/>
              <a:ext cx="194" cy="367"/>
            </a:xfrm>
            <a:custGeom>
              <a:avLst/>
              <a:gdLst>
                <a:gd name="T0" fmla="*/ 72 w 72"/>
                <a:gd name="T1" fmla="*/ 136 h 136"/>
                <a:gd name="T2" fmla="*/ 64 w 72"/>
                <a:gd name="T3" fmla="*/ 136 h 136"/>
                <a:gd name="T4" fmla="*/ 64 w 72"/>
                <a:gd name="T5" fmla="*/ 16 h 136"/>
                <a:gd name="T6" fmla="*/ 56 w 72"/>
                <a:gd name="T7" fmla="*/ 8 h 136"/>
                <a:gd name="T8" fmla="*/ 0 w 72"/>
                <a:gd name="T9" fmla="*/ 8 h 136"/>
                <a:gd name="T10" fmla="*/ 0 w 72"/>
                <a:gd name="T11" fmla="*/ 0 h 136"/>
                <a:gd name="T12" fmla="*/ 56 w 72"/>
                <a:gd name="T13" fmla="*/ 0 h 136"/>
                <a:gd name="T14" fmla="*/ 72 w 72"/>
                <a:gd name="T15" fmla="*/ 16 h 136"/>
                <a:gd name="T16" fmla="*/ 72 w 72"/>
                <a:gd name="T17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" h="136">
                  <a:moveTo>
                    <a:pt x="72" y="136"/>
                  </a:moveTo>
                  <a:cubicBezTo>
                    <a:pt x="64" y="136"/>
                    <a:pt x="64" y="136"/>
                    <a:pt x="64" y="136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4" y="12"/>
                    <a:pt x="60" y="8"/>
                    <a:pt x="56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65" y="0"/>
                    <a:pt x="72" y="7"/>
                    <a:pt x="72" y="16"/>
                  </a:cubicBezTo>
                  <a:lnTo>
                    <a:pt x="72" y="1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61" name="Rectangle 75">
              <a:extLst>
                <a:ext uri="{FF2B5EF4-FFF2-40B4-BE49-F238E27FC236}">
                  <a16:creationId xmlns:a16="http://schemas.microsoft.com/office/drawing/2014/main" id="{77F21723-0426-1766-50EA-4A6ADCAF18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" y="544"/>
              <a:ext cx="22" cy="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62" name="Rectangle 76">
              <a:extLst>
                <a:ext uri="{FF2B5EF4-FFF2-40B4-BE49-F238E27FC236}">
                  <a16:creationId xmlns:a16="http://schemas.microsoft.com/office/drawing/2014/main" id="{10185CE6-D646-A344-020E-9C8038F150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" y="544"/>
              <a:ext cx="22" cy="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63" name="Rectangle 77">
              <a:extLst>
                <a:ext uri="{FF2B5EF4-FFF2-40B4-BE49-F238E27FC236}">
                  <a16:creationId xmlns:a16="http://schemas.microsoft.com/office/drawing/2014/main" id="{A4321770-7C77-C9F3-E482-7D13773695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" y="544"/>
              <a:ext cx="22" cy="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64" name="Freeform 78">
              <a:extLst>
                <a:ext uri="{FF2B5EF4-FFF2-40B4-BE49-F238E27FC236}">
                  <a16:creationId xmlns:a16="http://schemas.microsoft.com/office/drawing/2014/main" id="{F7C40D67-F947-31C4-579F-8D3154D82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" y="263"/>
              <a:ext cx="183" cy="303"/>
            </a:xfrm>
            <a:custGeom>
              <a:avLst/>
              <a:gdLst>
                <a:gd name="T0" fmla="*/ 183 w 183"/>
                <a:gd name="T1" fmla="*/ 303 h 303"/>
                <a:gd name="T2" fmla="*/ 0 w 183"/>
                <a:gd name="T3" fmla="*/ 303 h 303"/>
                <a:gd name="T4" fmla="*/ 0 w 183"/>
                <a:gd name="T5" fmla="*/ 281 h 303"/>
                <a:gd name="T6" fmla="*/ 161 w 183"/>
                <a:gd name="T7" fmla="*/ 281 h 303"/>
                <a:gd name="T8" fmla="*/ 161 w 183"/>
                <a:gd name="T9" fmla="*/ 22 h 303"/>
                <a:gd name="T10" fmla="*/ 32 w 183"/>
                <a:gd name="T11" fmla="*/ 22 h 303"/>
                <a:gd name="T12" fmla="*/ 32 w 183"/>
                <a:gd name="T13" fmla="*/ 0 h 303"/>
                <a:gd name="T14" fmla="*/ 183 w 183"/>
                <a:gd name="T15" fmla="*/ 0 h 303"/>
                <a:gd name="T16" fmla="*/ 183 w 183"/>
                <a:gd name="T17" fmla="*/ 303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3" h="303">
                  <a:moveTo>
                    <a:pt x="183" y="303"/>
                  </a:moveTo>
                  <a:lnTo>
                    <a:pt x="0" y="303"/>
                  </a:lnTo>
                  <a:lnTo>
                    <a:pt x="0" y="281"/>
                  </a:lnTo>
                  <a:lnTo>
                    <a:pt x="161" y="281"/>
                  </a:lnTo>
                  <a:lnTo>
                    <a:pt x="161" y="22"/>
                  </a:lnTo>
                  <a:lnTo>
                    <a:pt x="32" y="22"/>
                  </a:lnTo>
                  <a:lnTo>
                    <a:pt x="32" y="0"/>
                  </a:lnTo>
                  <a:lnTo>
                    <a:pt x="183" y="0"/>
                  </a:lnTo>
                  <a:lnTo>
                    <a:pt x="18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65" name="Freeform 79">
              <a:extLst>
                <a:ext uri="{FF2B5EF4-FFF2-40B4-BE49-F238E27FC236}">
                  <a16:creationId xmlns:a16="http://schemas.microsoft.com/office/drawing/2014/main" id="{471DBCF1-825A-1937-3A81-B14D1B9A0A5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" y="263"/>
              <a:ext cx="184" cy="303"/>
            </a:xfrm>
            <a:custGeom>
              <a:avLst/>
              <a:gdLst>
                <a:gd name="T0" fmla="*/ 184 w 184"/>
                <a:gd name="T1" fmla="*/ 303 h 303"/>
                <a:gd name="T2" fmla="*/ 0 w 184"/>
                <a:gd name="T3" fmla="*/ 303 h 303"/>
                <a:gd name="T4" fmla="*/ 0 w 184"/>
                <a:gd name="T5" fmla="*/ 0 h 303"/>
                <a:gd name="T6" fmla="*/ 151 w 184"/>
                <a:gd name="T7" fmla="*/ 0 h 303"/>
                <a:gd name="T8" fmla="*/ 151 w 184"/>
                <a:gd name="T9" fmla="*/ 22 h 303"/>
                <a:gd name="T10" fmla="*/ 22 w 184"/>
                <a:gd name="T11" fmla="*/ 22 h 303"/>
                <a:gd name="T12" fmla="*/ 22 w 184"/>
                <a:gd name="T13" fmla="*/ 281 h 303"/>
                <a:gd name="T14" fmla="*/ 184 w 184"/>
                <a:gd name="T15" fmla="*/ 281 h 303"/>
                <a:gd name="T16" fmla="*/ 184 w 184"/>
                <a:gd name="T17" fmla="*/ 303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4" h="303">
                  <a:moveTo>
                    <a:pt x="184" y="303"/>
                  </a:moveTo>
                  <a:lnTo>
                    <a:pt x="0" y="303"/>
                  </a:lnTo>
                  <a:lnTo>
                    <a:pt x="0" y="0"/>
                  </a:lnTo>
                  <a:lnTo>
                    <a:pt x="151" y="0"/>
                  </a:lnTo>
                  <a:lnTo>
                    <a:pt x="151" y="22"/>
                  </a:lnTo>
                  <a:lnTo>
                    <a:pt x="22" y="22"/>
                  </a:lnTo>
                  <a:lnTo>
                    <a:pt x="22" y="281"/>
                  </a:lnTo>
                  <a:lnTo>
                    <a:pt x="184" y="281"/>
                  </a:lnTo>
                  <a:lnTo>
                    <a:pt x="184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66" name="Freeform 80">
              <a:extLst>
                <a:ext uri="{FF2B5EF4-FFF2-40B4-BE49-F238E27FC236}">
                  <a16:creationId xmlns:a16="http://schemas.microsoft.com/office/drawing/2014/main" id="{D9500B3C-BF7E-97C6-C7BE-D687F4E8FE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9" y="90"/>
              <a:ext cx="108" cy="108"/>
            </a:xfrm>
            <a:custGeom>
              <a:avLst/>
              <a:gdLst>
                <a:gd name="T0" fmla="*/ 20 w 40"/>
                <a:gd name="T1" fmla="*/ 40 h 40"/>
                <a:gd name="T2" fmla="*/ 0 w 40"/>
                <a:gd name="T3" fmla="*/ 20 h 40"/>
                <a:gd name="T4" fmla="*/ 20 w 40"/>
                <a:gd name="T5" fmla="*/ 0 h 40"/>
                <a:gd name="T6" fmla="*/ 40 w 40"/>
                <a:gd name="T7" fmla="*/ 20 h 40"/>
                <a:gd name="T8" fmla="*/ 20 w 40"/>
                <a:gd name="T9" fmla="*/ 40 h 40"/>
                <a:gd name="T10" fmla="*/ 20 w 40"/>
                <a:gd name="T11" fmla="*/ 8 h 40"/>
                <a:gd name="T12" fmla="*/ 8 w 40"/>
                <a:gd name="T13" fmla="*/ 20 h 40"/>
                <a:gd name="T14" fmla="*/ 20 w 40"/>
                <a:gd name="T15" fmla="*/ 32 h 40"/>
                <a:gd name="T16" fmla="*/ 32 w 40"/>
                <a:gd name="T17" fmla="*/ 20 h 40"/>
                <a:gd name="T18" fmla="*/ 20 w 40"/>
                <a:gd name="T19" fmla="*/ 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8"/>
                  </a:moveTo>
                  <a:cubicBezTo>
                    <a:pt x="13" y="8"/>
                    <a:pt x="8" y="13"/>
                    <a:pt x="8" y="20"/>
                  </a:cubicBezTo>
                  <a:cubicBezTo>
                    <a:pt x="8" y="27"/>
                    <a:pt x="13" y="32"/>
                    <a:pt x="20" y="32"/>
                  </a:cubicBezTo>
                  <a:cubicBezTo>
                    <a:pt x="27" y="32"/>
                    <a:pt x="32" y="27"/>
                    <a:pt x="32" y="20"/>
                  </a:cubicBezTo>
                  <a:cubicBezTo>
                    <a:pt x="32" y="13"/>
                    <a:pt x="27" y="8"/>
                    <a:pt x="2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67" name="Freeform 81">
              <a:extLst>
                <a:ext uri="{FF2B5EF4-FFF2-40B4-BE49-F238E27FC236}">
                  <a16:creationId xmlns:a16="http://schemas.microsoft.com/office/drawing/2014/main" id="{5E5A0CD5-7D4B-42EA-4F7C-92D33C741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" y="220"/>
              <a:ext cx="172" cy="302"/>
            </a:xfrm>
            <a:custGeom>
              <a:avLst/>
              <a:gdLst>
                <a:gd name="T0" fmla="*/ 52 w 64"/>
                <a:gd name="T1" fmla="*/ 112 h 112"/>
                <a:gd name="T2" fmla="*/ 44 w 64"/>
                <a:gd name="T3" fmla="*/ 112 h 112"/>
                <a:gd name="T4" fmla="*/ 44 w 64"/>
                <a:gd name="T5" fmla="*/ 60 h 112"/>
                <a:gd name="T6" fmla="*/ 56 w 64"/>
                <a:gd name="T7" fmla="*/ 60 h 112"/>
                <a:gd name="T8" fmla="*/ 56 w 64"/>
                <a:gd name="T9" fmla="*/ 12 h 112"/>
                <a:gd name="T10" fmla="*/ 52 w 64"/>
                <a:gd name="T11" fmla="*/ 8 h 112"/>
                <a:gd name="T12" fmla="*/ 46 w 64"/>
                <a:gd name="T13" fmla="*/ 8 h 112"/>
                <a:gd name="T14" fmla="*/ 32 w 64"/>
                <a:gd name="T15" fmla="*/ 22 h 112"/>
                <a:gd name="T16" fmla="*/ 18 w 64"/>
                <a:gd name="T17" fmla="*/ 8 h 112"/>
                <a:gd name="T18" fmla="*/ 12 w 64"/>
                <a:gd name="T19" fmla="*/ 8 h 112"/>
                <a:gd name="T20" fmla="*/ 8 w 64"/>
                <a:gd name="T21" fmla="*/ 12 h 112"/>
                <a:gd name="T22" fmla="*/ 8 w 64"/>
                <a:gd name="T23" fmla="*/ 60 h 112"/>
                <a:gd name="T24" fmla="*/ 20 w 64"/>
                <a:gd name="T25" fmla="*/ 60 h 112"/>
                <a:gd name="T26" fmla="*/ 20 w 64"/>
                <a:gd name="T27" fmla="*/ 112 h 112"/>
                <a:gd name="T28" fmla="*/ 12 w 64"/>
                <a:gd name="T29" fmla="*/ 112 h 112"/>
                <a:gd name="T30" fmla="*/ 12 w 64"/>
                <a:gd name="T31" fmla="*/ 68 h 112"/>
                <a:gd name="T32" fmla="*/ 0 w 64"/>
                <a:gd name="T33" fmla="*/ 68 h 112"/>
                <a:gd name="T34" fmla="*/ 0 w 64"/>
                <a:gd name="T35" fmla="*/ 12 h 112"/>
                <a:gd name="T36" fmla="*/ 12 w 64"/>
                <a:gd name="T37" fmla="*/ 0 h 112"/>
                <a:gd name="T38" fmla="*/ 22 w 64"/>
                <a:gd name="T39" fmla="*/ 0 h 112"/>
                <a:gd name="T40" fmla="*/ 32 w 64"/>
                <a:gd name="T41" fmla="*/ 10 h 112"/>
                <a:gd name="T42" fmla="*/ 42 w 64"/>
                <a:gd name="T43" fmla="*/ 0 h 112"/>
                <a:gd name="T44" fmla="*/ 52 w 64"/>
                <a:gd name="T45" fmla="*/ 0 h 112"/>
                <a:gd name="T46" fmla="*/ 64 w 64"/>
                <a:gd name="T47" fmla="*/ 12 h 112"/>
                <a:gd name="T48" fmla="*/ 64 w 64"/>
                <a:gd name="T49" fmla="*/ 68 h 112"/>
                <a:gd name="T50" fmla="*/ 52 w 64"/>
                <a:gd name="T51" fmla="*/ 68 h 112"/>
                <a:gd name="T52" fmla="*/ 52 w 64"/>
                <a:gd name="T5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4" h="112">
                  <a:moveTo>
                    <a:pt x="52" y="112"/>
                  </a:moveTo>
                  <a:cubicBezTo>
                    <a:pt x="44" y="112"/>
                    <a:pt x="44" y="112"/>
                    <a:pt x="44" y="112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56" y="60"/>
                    <a:pt x="56" y="60"/>
                    <a:pt x="56" y="60"/>
                  </a:cubicBezTo>
                  <a:cubicBezTo>
                    <a:pt x="56" y="12"/>
                    <a:pt x="56" y="12"/>
                    <a:pt x="56" y="12"/>
                  </a:cubicBezTo>
                  <a:cubicBezTo>
                    <a:pt x="56" y="10"/>
                    <a:pt x="54" y="8"/>
                    <a:pt x="52" y="8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0" y="8"/>
                    <a:pt x="8" y="10"/>
                    <a:pt x="8" y="12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20" y="112"/>
                    <a:pt x="20" y="112"/>
                    <a:pt x="20" y="112"/>
                  </a:cubicBezTo>
                  <a:cubicBezTo>
                    <a:pt x="12" y="112"/>
                    <a:pt x="12" y="112"/>
                    <a:pt x="12" y="112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9" y="0"/>
                    <a:pt x="64" y="5"/>
                    <a:pt x="64" y="12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52" y="68"/>
                    <a:pt x="52" y="68"/>
                    <a:pt x="52" y="68"/>
                  </a:cubicBezTo>
                  <a:lnTo>
                    <a:pt x="52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68" name="Rectangle 82">
              <a:extLst>
                <a:ext uri="{FF2B5EF4-FFF2-40B4-BE49-F238E27FC236}">
                  <a16:creationId xmlns:a16="http://schemas.microsoft.com/office/drawing/2014/main" id="{CA9A0287-1DF0-996B-CC0D-9BC2A8D63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" y="144"/>
              <a:ext cx="43" cy="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69" name="Freeform 83">
              <a:extLst>
                <a:ext uri="{FF2B5EF4-FFF2-40B4-BE49-F238E27FC236}">
                  <a16:creationId xmlns:a16="http://schemas.microsoft.com/office/drawing/2014/main" id="{D34A24A9-4F9C-44C2-04E7-6FBC976F7B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" y="39"/>
              <a:ext cx="49" cy="48"/>
            </a:xfrm>
            <a:custGeom>
              <a:avLst/>
              <a:gdLst>
                <a:gd name="T0" fmla="*/ 17 w 49"/>
                <a:gd name="T1" fmla="*/ 48 h 48"/>
                <a:gd name="T2" fmla="*/ 0 w 49"/>
                <a:gd name="T3" fmla="*/ 32 h 48"/>
                <a:gd name="T4" fmla="*/ 33 w 49"/>
                <a:gd name="T5" fmla="*/ 0 h 48"/>
                <a:gd name="T6" fmla="*/ 49 w 49"/>
                <a:gd name="T7" fmla="*/ 16 h 48"/>
                <a:gd name="T8" fmla="*/ 17 w 49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48">
                  <a:moveTo>
                    <a:pt x="17" y="48"/>
                  </a:moveTo>
                  <a:lnTo>
                    <a:pt x="0" y="32"/>
                  </a:lnTo>
                  <a:lnTo>
                    <a:pt x="33" y="0"/>
                  </a:lnTo>
                  <a:lnTo>
                    <a:pt x="49" y="16"/>
                  </a:lnTo>
                  <a:lnTo>
                    <a:pt x="17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70" name="Rectangle 84">
              <a:extLst>
                <a:ext uri="{FF2B5EF4-FFF2-40B4-BE49-F238E27FC236}">
                  <a16:creationId xmlns:a16="http://schemas.microsoft.com/office/drawing/2014/main" id="{6ADC04CC-6C79-BAD2-6AF1-B103902F27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" y="144"/>
              <a:ext cx="43" cy="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71" name="Freeform 85">
              <a:extLst>
                <a:ext uri="{FF2B5EF4-FFF2-40B4-BE49-F238E27FC236}">
                  <a16:creationId xmlns:a16="http://schemas.microsoft.com/office/drawing/2014/main" id="{4E284A7F-462F-759F-1B6E-37D15DD503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" y="39"/>
              <a:ext cx="49" cy="48"/>
            </a:xfrm>
            <a:custGeom>
              <a:avLst/>
              <a:gdLst>
                <a:gd name="T0" fmla="*/ 32 w 49"/>
                <a:gd name="T1" fmla="*/ 48 h 48"/>
                <a:gd name="T2" fmla="*/ 0 w 49"/>
                <a:gd name="T3" fmla="*/ 16 h 48"/>
                <a:gd name="T4" fmla="*/ 16 w 49"/>
                <a:gd name="T5" fmla="*/ 0 h 48"/>
                <a:gd name="T6" fmla="*/ 49 w 49"/>
                <a:gd name="T7" fmla="*/ 32 h 48"/>
                <a:gd name="T8" fmla="*/ 32 w 49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48">
                  <a:moveTo>
                    <a:pt x="32" y="48"/>
                  </a:moveTo>
                  <a:lnTo>
                    <a:pt x="0" y="16"/>
                  </a:lnTo>
                  <a:lnTo>
                    <a:pt x="16" y="0"/>
                  </a:lnTo>
                  <a:lnTo>
                    <a:pt x="49" y="32"/>
                  </a:lnTo>
                  <a:lnTo>
                    <a:pt x="32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72" name="Rectangle 86">
              <a:extLst>
                <a:ext uri="{FF2B5EF4-FFF2-40B4-BE49-F238E27FC236}">
                  <a16:creationId xmlns:a16="http://schemas.microsoft.com/office/drawing/2014/main" id="{4D9AA9E2-85EF-BA31-E183-81722F86A0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" y="4"/>
              <a:ext cx="22" cy="4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73" name="Rectangle 87">
              <a:extLst>
                <a:ext uri="{FF2B5EF4-FFF2-40B4-BE49-F238E27FC236}">
                  <a16:creationId xmlns:a16="http://schemas.microsoft.com/office/drawing/2014/main" id="{964DF6BB-3B45-D737-08C1-FDFB32893F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" y="295"/>
              <a:ext cx="22" cy="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3457" tIns="31729" rIns="63457" bIns="31729" numCol="1" anchor="t" anchorCtr="0" compatLnSpc="1">
              <a:prstTxWarp prst="textNoShape">
                <a:avLst/>
              </a:prstTxWarp>
            </a:bodyPr>
            <a:lstStyle/>
            <a:p>
              <a:pPr defTabSz="317287">
                <a:buClr>
                  <a:srgbClr val="000000"/>
                </a:buClr>
                <a:defRPr/>
              </a:pPr>
              <a:endParaRPr lang="en-US" sz="2000" kern="0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8852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82C2A-AF67-381B-06C0-2AAA52B77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1D9ADF2-0925-1631-36D8-93533C36B16C}"/>
              </a:ext>
            </a:extLst>
          </p:cNvPr>
          <p:cNvSpPr txBox="1"/>
          <p:nvPr/>
        </p:nvSpPr>
        <p:spPr>
          <a:xfrm>
            <a:off x="4219575" y="476143"/>
            <a:ext cx="6838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 </a:t>
            </a:r>
            <a:r>
              <a:rPr lang="pt-BR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ORGANIZADORES – Cetic.br </a:t>
            </a:r>
          </a:p>
        </p:txBody>
      </p:sp>
      <p:pic>
        <p:nvPicPr>
          <p:cNvPr id="126" name="Imagem 3" descr="Texto&#10;&#10;Descrição gerada automaticamente">
            <a:extLst>
              <a:ext uri="{FF2B5EF4-FFF2-40B4-BE49-F238E27FC236}">
                <a16:creationId xmlns:a16="http://schemas.microsoft.com/office/drawing/2014/main" id="{CC9BDA01-0D62-32CB-1C9B-924D10BDCD4D}"/>
              </a:ext>
            </a:extLst>
          </p:cNvPr>
          <p:cNvPicPr/>
          <p:nvPr/>
        </p:nvPicPr>
        <p:blipFill>
          <a:blip r:embed="rId2"/>
          <a:srcRect l="60831" t="26420" r="21928" b="24307"/>
          <a:stretch/>
        </p:blipFill>
        <p:spPr>
          <a:xfrm>
            <a:off x="2061756" y="5305686"/>
            <a:ext cx="621205" cy="566709"/>
          </a:xfrm>
          <a:prstGeom prst="rect">
            <a:avLst/>
          </a:prstGeom>
          <a:ln w="0">
            <a:noFill/>
          </a:ln>
        </p:spPr>
      </p:pic>
      <p:pic>
        <p:nvPicPr>
          <p:cNvPr id="127" name="Picture 6" descr="Text&#10;&#10;Description automatically generated">
            <a:extLst>
              <a:ext uri="{FF2B5EF4-FFF2-40B4-BE49-F238E27FC236}">
                <a16:creationId xmlns:a16="http://schemas.microsoft.com/office/drawing/2014/main" id="{936412A4-2C39-D4D0-9EA6-2D243C094E41}"/>
              </a:ext>
            </a:extLst>
          </p:cNvPr>
          <p:cNvPicPr/>
          <p:nvPr/>
        </p:nvPicPr>
        <p:blipFill>
          <a:blip r:embed="rId3"/>
          <a:srcRect t="4448" r="68284" b="11252"/>
          <a:stretch/>
        </p:blipFill>
        <p:spPr>
          <a:xfrm>
            <a:off x="303134" y="5314186"/>
            <a:ext cx="815941" cy="683201"/>
          </a:xfrm>
          <a:prstGeom prst="rect">
            <a:avLst/>
          </a:prstGeom>
          <a:ln w="0">
            <a:noFill/>
          </a:ln>
        </p:spPr>
      </p:pic>
      <p:pic>
        <p:nvPicPr>
          <p:cNvPr id="128" name="Picture 6" descr="Text&#10;&#10;Description automatically generated">
            <a:extLst>
              <a:ext uri="{FF2B5EF4-FFF2-40B4-BE49-F238E27FC236}">
                <a16:creationId xmlns:a16="http://schemas.microsoft.com/office/drawing/2014/main" id="{5F1D3622-F52B-36AD-9F21-B8B1B9D7A6BC}"/>
              </a:ext>
            </a:extLst>
          </p:cNvPr>
          <p:cNvPicPr/>
          <p:nvPr/>
        </p:nvPicPr>
        <p:blipFill>
          <a:blip r:embed="rId3"/>
          <a:srcRect l="37992" t="5730" r="30511"/>
          <a:stretch/>
        </p:blipFill>
        <p:spPr>
          <a:xfrm>
            <a:off x="1244065" y="5314186"/>
            <a:ext cx="724698" cy="683201"/>
          </a:xfrm>
          <a:prstGeom prst="rect">
            <a:avLst/>
          </a:prstGeom>
          <a:ln w="0">
            <a:noFill/>
          </a:ln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57E8A530-38C9-E052-2B42-D87EDC5DC3F8}"/>
              </a:ext>
            </a:extLst>
          </p:cNvPr>
          <p:cNvSpPr/>
          <p:nvPr/>
        </p:nvSpPr>
        <p:spPr>
          <a:xfrm>
            <a:off x="2090741" y="1761337"/>
            <a:ext cx="1880676" cy="35894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b">
            <a:spAutoFit/>
          </a:bodyPr>
          <a:lstStyle/>
          <a:p>
            <a:pPr algn="ctr">
              <a:lnSpc>
                <a:spcPct val="80000"/>
              </a:lnSpc>
              <a:tabLst>
                <a:tab pos="0" algn="l"/>
              </a:tabLst>
            </a:pPr>
            <a:r>
              <a:rPr lang="pt-BR" sz="1458" b="1" cap="all" spc="-1" dirty="0">
                <a:latin typeface="Segoe UI"/>
              </a:rPr>
              <a:t>PESQUISAS NACIONAIS TIC </a:t>
            </a:r>
          </a:p>
        </p:txBody>
      </p:sp>
      <p:pic>
        <p:nvPicPr>
          <p:cNvPr id="4" name="Graphic 10" descr="Badge 1 outline">
            <a:extLst>
              <a:ext uri="{FF2B5EF4-FFF2-40B4-BE49-F238E27FC236}">
                <a16:creationId xmlns:a16="http://schemas.microsoft.com/office/drawing/2014/main" id="{06A8D932-774E-6358-89C5-7DE679A845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49218" y="1651183"/>
            <a:ext cx="476216" cy="476216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ADF9F370-C4A0-7BA4-51A4-E581847277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4477" y="2303160"/>
            <a:ext cx="3092302" cy="3373741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0308ADE6-EBE0-FD0F-1C86-98D4FCF05096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5081181" y="2096770"/>
            <a:ext cx="2354043" cy="3580130"/>
          </a:xfrm>
          <a:prstGeom prst="rect">
            <a:avLst/>
          </a:prstGeom>
          <a:ln w="0">
            <a:noFill/>
          </a:ln>
        </p:spPr>
      </p:pic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DD3071B3-FA04-7146-1321-6F9E42A75FBE}"/>
              </a:ext>
            </a:extLst>
          </p:cNvPr>
          <p:cNvSpPr/>
          <p:nvPr/>
        </p:nvSpPr>
        <p:spPr>
          <a:xfrm>
            <a:off x="5133823" y="1461235"/>
            <a:ext cx="2037661" cy="53841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b">
            <a:spAutoFit/>
          </a:bodyPr>
          <a:lstStyle/>
          <a:p>
            <a:pPr algn="ctr">
              <a:lnSpc>
                <a:spcPct val="80000"/>
              </a:lnSpc>
              <a:tabLst>
                <a:tab pos="0" algn="l"/>
              </a:tabLst>
            </a:pPr>
            <a:r>
              <a:rPr lang="pt-BR" sz="1458" b="1" cap="all" spc="-1" dirty="0">
                <a:latin typeface="Segoe UI"/>
              </a:rPr>
              <a:t>ESTUDOS E PANORAMAS SETORIAIS</a:t>
            </a:r>
            <a:endParaRPr lang="pt-BR" sz="1458" spc="-1" dirty="0">
              <a:latin typeface="Arial"/>
            </a:endParaRPr>
          </a:p>
        </p:txBody>
      </p:sp>
      <p:pic>
        <p:nvPicPr>
          <p:cNvPr id="8" name="Graphic 6" descr="Badge outline">
            <a:extLst>
              <a:ext uri="{FF2B5EF4-FFF2-40B4-BE49-F238E27FC236}">
                <a16:creationId xmlns:a16="http://schemas.microsoft.com/office/drawing/2014/main" id="{B5188514-57D8-0868-7DE4-8560472525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91386" y="1602747"/>
            <a:ext cx="476216" cy="476216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63B03946-4392-182E-ED06-96C3C48DF41C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8034528" y="2096770"/>
            <a:ext cx="2158470" cy="3580130"/>
          </a:xfrm>
          <a:prstGeom prst="rect">
            <a:avLst/>
          </a:prstGeom>
          <a:ln w="0">
            <a:noFill/>
          </a:ln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2F82D4E-D5F7-96B7-F148-FEEBCDCDF782}"/>
              </a:ext>
            </a:extLst>
          </p:cNvPr>
          <p:cNvSpPr/>
          <p:nvPr/>
        </p:nvSpPr>
        <p:spPr>
          <a:xfrm>
            <a:off x="7910496" y="1461235"/>
            <a:ext cx="2819867" cy="53841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b">
            <a:spAutoFit/>
          </a:bodyPr>
          <a:lstStyle/>
          <a:p>
            <a:pPr algn="ctr">
              <a:lnSpc>
                <a:spcPct val="80000"/>
              </a:lnSpc>
              <a:tabLst>
                <a:tab pos="0" algn="l"/>
              </a:tabLst>
            </a:pPr>
            <a:r>
              <a:rPr lang="en-US" sz="1458" b="1" cap="all" spc="-1" dirty="0">
                <a:latin typeface="Segoe UI"/>
              </a:rPr>
              <a:t>GUIAS METODOLÓGICOS, POLICY BRIEFS E RELATÓRIOS REGIONAIS</a:t>
            </a:r>
            <a:endParaRPr lang="pt-BR" sz="1458" spc="-1" dirty="0">
              <a:latin typeface="Arial"/>
            </a:endParaRPr>
          </a:p>
        </p:txBody>
      </p:sp>
      <p:pic>
        <p:nvPicPr>
          <p:cNvPr id="11" name="Graphic 8" descr="Badge 3 outline">
            <a:extLst>
              <a:ext uri="{FF2B5EF4-FFF2-40B4-BE49-F238E27FC236}">
                <a16:creationId xmlns:a16="http://schemas.microsoft.com/office/drawing/2014/main" id="{5F7A0FEA-12F7-9FC3-9908-75EC5424A9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415514" y="1482953"/>
            <a:ext cx="494982" cy="49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797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044E7-0EBA-6A68-F34C-3654789A1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7701F19-3BD9-83EB-4812-C2EBDFD209A4}"/>
              </a:ext>
            </a:extLst>
          </p:cNvPr>
          <p:cNvSpPr txBox="1"/>
          <p:nvPr/>
        </p:nvSpPr>
        <p:spPr>
          <a:xfrm>
            <a:off x="4219575" y="476143"/>
            <a:ext cx="6838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 </a:t>
            </a:r>
            <a:r>
              <a:rPr lang="pt-BR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ORGANIZADORES – Cetic.br </a:t>
            </a:r>
          </a:p>
        </p:txBody>
      </p:sp>
      <p:pic>
        <p:nvPicPr>
          <p:cNvPr id="126" name="Imagem 3" descr="Texto&#10;&#10;Descrição gerada automaticamente">
            <a:extLst>
              <a:ext uri="{FF2B5EF4-FFF2-40B4-BE49-F238E27FC236}">
                <a16:creationId xmlns:a16="http://schemas.microsoft.com/office/drawing/2014/main" id="{6459A469-7C18-C5A1-4493-69BFC0521A5F}"/>
              </a:ext>
            </a:extLst>
          </p:cNvPr>
          <p:cNvPicPr/>
          <p:nvPr/>
        </p:nvPicPr>
        <p:blipFill>
          <a:blip r:embed="rId3"/>
          <a:srcRect l="60831" t="26420" r="21928" b="24307"/>
          <a:stretch/>
        </p:blipFill>
        <p:spPr>
          <a:xfrm>
            <a:off x="2061756" y="5305686"/>
            <a:ext cx="621205" cy="566709"/>
          </a:xfrm>
          <a:prstGeom prst="rect">
            <a:avLst/>
          </a:prstGeom>
          <a:ln w="0">
            <a:noFill/>
          </a:ln>
        </p:spPr>
      </p:pic>
      <p:pic>
        <p:nvPicPr>
          <p:cNvPr id="127" name="Picture 6" descr="Text&#10;&#10;Description automatically generated">
            <a:extLst>
              <a:ext uri="{FF2B5EF4-FFF2-40B4-BE49-F238E27FC236}">
                <a16:creationId xmlns:a16="http://schemas.microsoft.com/office/drawing/2014/main" id="{F55AF3E1-F395-D516-0CD6-0D5766F5FD7D}"/>
              </a:ext>
            </a:extLst>
          </p:cNvPr>
          <p:cNvPicPr/>
          <p:nvPr/>
        </p:nvPicPr>
        <p:blipFill>
          <a:blip r:embed="rId4"/>
          <a:srcRect t="4448" r="68284" b="11252"/>
          <a:stretch/>
        </p:blipFill>
        <p:spPr>
          <a:xfrm>
            <a:off x="303134" y="5314186"/>
            <a:ext cx="815941" cy="683201"/>
          </a:xfrm>
          <a:prstGeom prst="rect">
            <a:avLst/>
          </a:prstGeom>
          <a:ln w="0">
            <a:noFill/>
          </a:ln>
        </p:spPr>
      </p:pic>
      <p:pic>
        <p:nvPicPr>
          <p:cNvPr id="128" name="Picture 6" descr="Text&#10;&#10;Description automatically generated">
            <a:extLst>
              <a:ext uri="{FF2B5EF4-FFF2-40B4-BE49-F238E27FC236}">
                <a16:creationId xmlns:a16="http://schemas.microsoft.com/office/drawing/2014/main" id="{B32FA37B-1F79-AD26-7505-4C8CC6138D0B}"/>
              </a:ext>
            </a:extLst>
          </p:cNvPr>
          <p:cNvPicPr/>
          <p:nvPr/>
        </p:nvPicPr>
        <p:blipFill>
          <a:blip r:embed="rId4"/>
          <a:srcRect l="37992" t="5730" r="30511"/>
          <a:stretch/>
        </p:blipFill>
        <p:spPr>
          <a:xfrm>
            <a:off x="1244065" y="5314186"/>
            <a:ext cx="724698" cy="683201"/>
          </a:xfrm>
          <a:prstGeom prst="rect">
            <a:avLst/>
          </a:prstGeom>
          <a:ln w="0">
            <a:noFill/>
          </a:ln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8BD484BA-A665-B9BB-9DEF-CC43EF6CCED9}"/>
              </a:ext>
            </a:extLst>
          </p:cNvPr>
          <p:cNvSpPr txBox="1"/>
          <p:nvPr/>
        </p:nvSpPr>
        <p:spPr>
          <a:xfrm>
            <a:off x="303134" y="1572999"/>
            <a:ext cx="115098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Fortalecimento de capacidades técnicas e apoio técnico em metodologia – América Latina, Caribe e PALOP</a:t>
            </a: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242F1713-3FA1-E03C-1BF1-82A97165538F}"/>
              </a:ext>
            </a:extLst>
          </p:cNvPr>
          <p:cNvSpPr/>
          <p:nvPr/>
        </p:nvSpPr>
        <p:spPr>
          <a:xfrm>
            <a:off x="187365" y="3192281"/>
            <a:ext cx="4208016" cy="82908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207360" tIns="45000" rIns="90000" bIns="45000" anchor="ctr">
            <a:noAutofit/>
          </a:bodyPr>
          <a:lstStyle/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r>
              <a:rPr lang="pt-BR" b="0" strike="noStrike" spc="-1" dirty="0">
                <a:latin typeface="Segoe UI"/>
              </a:rPr>
              <a:t>Workshops </a:t>
            </a:r>
            <a:r>
              <a:rPr lang="pt-BR" spc="-1" dirty="0">
                <a:latin typeface="Segoe UI"/>
              </a:rPr>
              <a:t>temáticos </a:t>
            </a:r>
            <a:r>
              <a:rPr lang="pt-BR" b="0" strike="noStrike" spc="-1" dirty="0">
                <a:latin typeface="Segoe UI"/>
              </a:rPr>
              <a:t>nas áreas de Educação, Saúde, Crianças &amp; </a:t>
            </a:r>
            <a:r>
              <a:rPr lang="pt-BR" spc="-1" dirty="0">
                <a:latin typeface="Segoe UI"/>
              </a:rPr>
              <a:t>Governo Digital</a:t>
            </a:r>
            <a:endParaRPr lang="pt-BR" b="0" strike="noStrike" spc="-1" dirty="0">
              <a:latin typeface="Segoe UI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sz="2400" b="0" strike="noStrike" spc="-1" dirty="0">
              <a:latin typeface="Segoe UI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sz="2400" b="0" strike="noStrike" spc="-1" dirty="0">
              <a:latin typeface="Segoe UI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sz="2400" b="0" strike="noStrike" spc="-1" dirty="0">
              <a:latin typeface="Arial"/>
            </a:endParaRPr>
          </a:p>
        </p:txBody>
      </p:sp>
      <p:sp>
        <p:nvSpPr>
          <p:cNvPr id="14" name="Rectangle 23">
            <a:extLst>
              <a:ext uri="{FF2B5EF4-FFF2-40B4-BE49-F238E27FC236}">
                <a16:creationId xmlns:a16="http://schemas.microsoft.com/office/drawing/2014/main" id="{EFA3875F-8FCB-82E6-D251-BC4FB3E217AC}"/>
              </a:ext>
            </a:extLst>
          </p:cNvPr>
          <p:cNvSpPr/>
          <p:nvPr/>
        </p:nvSpPr>
        <p:spPr>
          <a:xfrm>
            <a:off x="187365" y="4064846"/>
            <a:ext cx="4208016" cy="82908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207360" tIns="45000" rIns="90000" bIns="45000" anchor="ctr">
            <a:noAutofit/>
          </a:bodyPr>
          <a:lstStyle/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spc="-1" dirty="0">
              <a:latin typeface="Segoe UI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r>
              <a:rPr lang="pt-BR" spc="-1" dirty="0">
                <a:latin typeface="Segoe UI"/>
              </a:rPr>
              <a:t>Escolas de Transformação Digital e Inovação da América Latina e do Caribe</a:t>
            </a:r>
            <a:endParaRPr lang="pt-BR" b="0" strike="noStrike" spc="-1" dirty="0">
              <a:latin typeface="Segoe UI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b="0" strike="noStrike" spc="-1" dirty="0">
              <a:latin typeface="Segoe UI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r>
              <a:rPr lang="pt-BR" spc="-1" dirty="0">
                <a:latin typeface="Segoe UI"/>
              </a:rPr>
              <a:t>Marcos referenciais – metodologias para produção de dados comparáveis </a:t>
            </a:r>
            <a:endParaRPr lang="pt-BR" b="0" strike="noStrike" spc="-1" dirty="0">
              <a:latin typeface="Segoe UI"/>
            </a:endParaRPr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5FECA8A5-B4E1-D177-4F1F-4DA7D3437897}"/>
              </a:ext>
            </a:extLst>
          </p:cNvPr>
          <p:cNvSpPr/>
          <p:nvPr/>
        </p:nvSpPr>
        <p:spPr>
          <a:xfrm>
            <a:off x="4223931" y="3143250"/>
            <a:ext cx="4208016" cy="82908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207360" tIns="45000" rIns="90000" bIns="45000" anchor="ctr">
            <a:noAutofit/>
          </a:bodyPr>
          <a:lstStyle/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sz="2400" b="0" strike="noStrike" spc="-1" dirty="0">
              <a:latin typeface="Segoe UI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r>
              <a:rPr lang="pt-BR" b="0" strike="noStrike" spc="-1" dirty="0">
                <a:latin typeface="Segoe UI"/>
              </a:rPr>
              <a:t>Apoio metodológico para os Indicadores de Universalidade da Internet da UNESCO</a:t>
            </a:r>
          </a:p>
          <a:p>
            <a:pPr>
              <a:lnSpc>
                <a:spcPct val="100000"/>
              </a:lnSpc>
              <a:buClr>
                <a:srgbClr val="404040"/>
              </a:buClr>
              <a:buSzPct val="120000"/>
            </a:pPr>
            <a:endParaRPr lang="pt-BR" b="0" strike="noStrike" spc="-1" dirty="0">
              <a:latin typeface="Segoe UI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sz="2400" b="0" strike="noStrike" spc="-1" dirty="0">
              <a:latin typeface="Segoe UI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sz="2400" b="0" strike="noStrike" spc="-1" dirty="0">
              <a:latin typeface="Segoe UI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sz="2400" b="0" strike="noStrike" spc="-1" dirty="0">
              <a:latin typeface="Arial"/>
            </a:endParaRPr>
          </a:p>
        </p:txBody>
      </p:sp>
      <p:sp>
        <p:nvSpPr>
          <p:cNvPr id="16" name="Rectangle 23">
            <a:extLst>
              <a:ext uri="{FF2B5EF4-FFF2-40B4-BE49-F238E27FC236}">
                <a16:creationId xmlns:a16="http://schemas.microsoft.com/office/drawing/2014/main" id="{C9BE6F0E-07B1-FFBD-E0FB-8F64B3F5C3DF}"/>
              </a:ext>
            </a:extLst>
          </p:cNvPr>
          <p:cNvSpPr/>
          <p:nvPr/>
        </p:nvSpPr>
        <p:spPr>
          <a:xfrm>
            <a:off x="4296431" y="4453042"/>
            <a:ext cx="4208016" cy="82908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207360" tIns="45000" rIns="90000" bIns="45000" anchor="ctr">
            <a:noAutofit/>
          </a:bodyPr>
          <a:lstStyle/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r>
              <a:rPr lang="pt-BR" b="0" strike="noStrike" spc="-1" dirty="0">
                <a:latin typeface="Segoe UI"/>
              </a:rPr>
              <a:t>NIC.br Annual Workshop </a:t>
            </a:r>
            <a:r>
              <a:rPr lang="pt-BR" b="0" strike="noStrike" spc="-1" dirty="0" err="1">
                <a:latin typeface="Segoe UI"/>
              </a:rPr>
              <a:t>on</a:t>
            </a:r>
            <a:r>
              <a:rPr lang="pt-BR" b="0" strike="noStrike" spc="-1" dirty="0">
                <a:latin typeface="Segoe UI"/>
              </a:rPr>
              <a:t> </a:t>
            </a:r>
            <a:r>
              <a:rPr lang="pt-BR" b="0" strike="noStrike" spc="-1" dirty="0" err="1">
                <a:latin typeface="Segoe UI"/>
              </a:rPr>
              <a:t>Survey</a:t>
            </a:r>
            <a:r>
              <a:rPr lang="pt-BR" b="0" strike="noStrike" spc="-1" dirty="0">
                <a:latin typeface="Segoe UI"/>
              </a:rPr>
              <a:t> </a:t>
            </a:r>
            <a:r>
              <a:rPr lang="pt-BR" b="0" strike="noStrike" spc="-1" dirty="0" err="1">
                <a:latin typeface="Segoe UI"/>
              </a:rPr>
              <a:t>Methodology</a:t>
            </a:r>
            <a:endParaRPr lang="pt-BR" b="0" strike="noStrike" spc="-1" dirty="0">
              <a:latin typeface="Segoe UI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b="0" strike="noStrike" spc="-1" dirty="0">
              <a:latin typeface="Segoe UI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r>
              <a:rPr lang="pt-BR" spc="-1" dirty="0">
                <a:latin typeface="Segoe UI"/>
              </a:rPr>
              <a:t>MOOC - </a:t>
            </a:r>
            <a:r>
              <a:rPr lang="en-US" spc="-1" dirty="0">
                <a:latin typeface="Segoe UI"/>
              </a:rPr>
              <a:t>Artificial Intelligence and the Rule of Law e Tech for Good: The Role of ICT in Achieving the SDGs</a:t>
            </a: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sz="2400" b="0" strike="noStrike" spc="-1" dirty="0">
              <a:latin typeface="Arial"/>
            </a:endParaRPr>
          </a:p>
        </p:txBody>
      </p:sp>
      <p:pic>
        <p:nvPicPr>
          <p:cNvPr id="17" name="Imagem 16" descr="Pessoas sentadas ao redor de uma mesa&#10;&#10;Descrição gerada automaticamente">
            <a:extLst>
              <a:ext uri="{FF2B5EF4-FFF2-40B4-BE49-F238E27FC236}">
                <a16:creationId xmlns:a16="http://schemas.microsoft.com/office/drawing/2014/main" id="{5FA1868E-812F-8EA2-E906-1227FD203B8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5492" y="3666130"/>
            <a:ext cx="3187534" cy="1648056"/>
          </a:xfrm>
          <a:prstGeom prst="rect">
            <a:avLst/>
          </a:prstGeom>
        </p:spPr>
      </p:pic>
      <p:sp>
        <p:nvSpPr>
          <p:cNvPr id="19" name="Rectangle 8">
            <a:extLst>
              <a:ext uri="{FF2B5EF4-FFF2-40B4-BE49-F238E27FC236}">
                <a16:creationId xmlns:a16="http://schemas.microsoft.com/office/drawing/2014/main" id="{5E329318-167A-366C-02A3-4A89DE0476F5}"/>
              </a:ext>
            </a:extLst>
          </p:cNvPr>
          <p:cNvSpPr/>
          <p:nvPr/>
        </p:nvSpPr>
        <p:spPr>
          <a:xfrm>
            <a:off x="8096021" y="3135129"/>
            <a:ext cx="4474952" cy="82908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207360" tIns="45000" rIns="90000" bIns="45000" anchor="ctr">
            <a:noAutofit/>
          </a:bodyPr>
          <a:lstStyle/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sz="2400" b="0" strike="noStrike" spc="-1" dirty="0">
              <a:latin typeface="Segoe UI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r>
              <a:rPr lang="pt-BR" b="0" strike="noStrike" spc="-1" dirty="0">
                <a:latin typeface="Segoe UI"/>
              </a:rPr>
              <a:t>Treinamento Inteligência Artificial para o Setor Público (2025) – ITU </a:t>
            </a:r>
            <a:r>
              <a:rPr lang="pt-BR" b="0" strike="noStrike" spc="-1" dirty="0" err="1">
                <a:latin typeface="Segoe UI"/>
              </a:rPr>
              <a:t>Academy</a:t>
            </a:r>
            <a:r>
              <a:rPr lang="pt-BR" b="0" strike="noStrike" spc="-1" dirty="0">
                <a:latin typeface="Segoe UI"/>
              </a:rPr>
              <a:t>, UNESCO e Cetic.br</a:t>
            </a:r>
          </a:p>
          <a:p>
            <a:pPr>
              <a:lnSpc>
                <a:spcPct val="100000"/>
              </a:lnSpc>
              <a:buClr>
                <a:srgbClr val="404040"/>
              </a:buClr>
              <a:buSzPct val="120000"/>
            </a:pPr>
            <a:endParaRPr lang="pt-BR" b="0" strike="noStrike" spc="-1" dirty="0">
              <a:latin typeface="Segoe UI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sz="2400" b="0" strike="noStrike" spc="-1" dirty="0">
              <a:latin typeface="Segoe UI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sz="2400" b="0" strike="noStrike" spc="-1" dirty="0">
              <a:latin typeface="Segoe UI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sz="2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4973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40AA5-DF13-767C-3F5C-4943E85B6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C79F7FA4-E1C0-8B1E-268C-910FE5563D29}"/>
              </a:ext>
            </a:extLst>
          </p:cNvPr>
          <p:cNvSpPr txBox="1"/>
          <p:nvPr/>
        </p:nvSpPr>
        <p:spPr>
          <a:xfrm>
            <a:off x="4219575" y="476143"/>
            <a:ext cx="6838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 </a:t>
            </a:r>
            <a:r>
              <a:rPr lang="pt-BR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ORGANIZADORES – Cetic.br </a:t>
            </a:r>
          </a:p>
        </p:txBody>
      </p:sp>
      <p:pic>
        <p:nvPicPr>
          <p:cNvPr id="126" name="Imagem 3" descr="Texto&#10;&#10;Descrição gerada automaticamente">
            <a:extLst>
              <a:ext uri="{FF2B5EF4-FFF2-40B4-BE49-F238E27FC236}">
                <a16:creationId xmlns:a16="http://schemas.microsoft.com/office/drawing/2014/main" id="{9092ECC9-BF81-756A-DF71-A079D0477F1D}"/>
              </a:ext>
            </a:extLst>
          </p:cNvPr>
          <p:cNvPicPr/>
          <p:nvPr/>
        </p:nvPicPr>
        <p:blipFill>
          <a:blip r:embed="rId3"/>
          <a:srcRect l="60831" t="26420" r="21928" b="24307"/>
          <a:stretch/>
        </p:blipFill>
        <p:spPr>
          <a:xfrm>
            <a:off x="2061756" y="5305686"/>
            <a:ext cx="621205" cy="566709"/>
          </a:xfrm>
          <a:prstGeom prst="rect">
            <a:avLst/>
          </a:prstGeom>
          <a:ln w="0">
            <a:noFill/>
          </a:ln>
        </p:spPr>
      </p:pic>
      <p:pic>
        <p:nvPicPr>
          <p:cNvPr id="127" name="Picture 6" descr="Text&#10;&#10;Description automatically generated">
            <a:extLst>
              <a:ext uri="{FF2B5EF4-FFF2-40B4-BE49-F238E27FC236}">
                <a16:creationId xmlns:a16="http://schemas.microsoft.com/office/drawing/2014/main" id="{621F48AB-24D6-3725-7990-7F5734C68F3D}"/>
              </a:ext>
            </a:extLst>
          </p:cNvPr>
          <p:cNvPicPr/>
          <p:nvPr/>
        </p:nvPicPr>
        <p:blipFill>
          <a:blip r:embed="rId4"/>
          <a:srcRect t="4448" r="68284" b="11252"/>
          <a:stretch/>
        </p:blipFill>
        <p:spPr>
          <a:xfrm>
            <a:off x="303134" y="5314186"/>
            <a:ext cx="815941" cy="683201"/>
          </a:xfrm>
          <a:prstGeom prst="rect">
            <a:avLst/>
          </a:prstGeom>
          <a:ln w="0">
            <a:noFill/>
          </a:ln>
        </p:spPr>
      </p:pic>
      <p:pic>
        <p:nvPicPr>
          <p:cNvPr id="128" name="Picture 6" descr="Text&#10;&#10;Description automatically generated">
            <a:extLst>
              <a:ext uri="{FF2B5EF4-FFF2-40B4-BE49-F238E27FC236}">
                <a16:creationId xmlns:a16="http://schemas.microsoft.com/office/drawing/2014/main" id="{E15CCB1F-81C7-951B-90FA-A95409222C24}"/>
              </a:ext>
            </a:extLst>
          </p:cNvPr>
          <p:cNvPicPr/>
          <p:nvPr/>
        </p:nvPicPr>
        <p:blipFill>
          <a:blip r:embed="rId4"/>
          <a:srcRect l="37992" t="5730" r="30511"/>
          <a:stretch/>
        </p:blipFill>
        <p:spPr>
          <a:xfrm>
            <a:off x="1244065" y="5314186"/>
            <a:ext cx="724698" cy="683201"/>
          </a:xfrm>
          <a:prstGeom prst="rect">
            <a:avLst/>
          </a:prstGeom>
          <a:ln w="0">
            <a:noFill/>
          </a:ln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5E568BB9-E987-A69E-2418-E8F9C10783E2}"/>
              </a:ext>
            </a:extLst>
          </p:cNvPr>
          <p:cNvSpPr txBox="1"/>
          <p:nvPr/>
        </p:nvSpPr>
        <p:spPr>
          <a:xfrm>
            <a:off x="303134" y="1572999"/>
            <a:ext cx="11509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Programas de Cooperação – PALOP </a:t>
            </a: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31C16C96-ACFE-6EBE-6BB3-378A9E680B48}"/>
              </a:ext>
            </a:extLst>
          </p:cNvPr>
          <p:cNvSpPr/>
          <p:nvPr/>
        </p:nvSpPr>
        <p:spPr>
          <a:xfrm>
            <a:off x="187365" y="3058931"/>
            <a:ext cx="4317960" cy="82908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207360" tIns="45000" rIns="90000" bIns="45000" anchor="ctr">
            <a:noAutofit/>
          </a:bodyPr>
          <a:lstStyle/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r>
              <a:rPr lang="pt-BR" b="1" strike="noStrike" spc="-1" dirty="0">
                <a:latin typeface="Segoe UI"/>
              </a:rPr>
              <a:t>1º  Workshop de Capacitação em Metodologia de Pesquisa TIC                                           </a:t>
            </a:r>
            <a:r>
              <a:rPr lang="pt-BR" b="0" strike="noStrike" spc="-1" dirty="0">
                <a:latin typeface="Segoe UI"/>
              </a:rPr>
              <a:t>Maputo, Moçambique, 2014    (</a:t>
            </a:r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  <a:t>A4AI, Cetic.br|NIC.br, SIITRI, INCM)</a:t>
            </a:r>
            <a:endParaRPr lang="pt-BR" b="0" strike="noStrike" spc="-1" dirty="0">
              <a:latin typeface="Segoe UI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sz="2400" b="0" strike="noStrike" spc="-1" dirty="0">
              <a:latin typeface="Segoe UI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sz="2400" b="0" strike="noStrike" spc="-1" dirty="0">
              <a:latin typeface="Segoe UI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sz="2400" b="0" strike="noStrike" spc="-1" dirty="0">
              <a:latin typeface="Arial"/>
            </a:endParaRPr>
          </a:p>
        </p:txBody>
      </p:sp>
      <p:sp>
        <p:nvSpPr>
          <p:cNvPr id="14" name="Rectangle 23">
            <a:extLst>
              <a:ext uri="{FF2B5EF4-FFF2-40B4-BE49-F238E27FC236}">
                <a16:creationId xmlns:a16="http://schemas.microsoft.com/office/drawing/2014/main" id="{19A5DDFF-7836-7A0C-C6FD-2BDEB3E4E859}"/>
              </a:ext>
            </a:extLst>
          </p:cNvPr>
          <p:cNvSpPr/>
          <p:nvPr/>
        </p:nvSpPr>
        <p:spPr>
          <a:xfrm>
            <a:off x="242337" y="4233805"/>
            <a:ext cx="4208016" cy="1352751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207360" tIns="45000" rIns="90000" bIns="45000" anchor="ctr">
            <a:noAutofit/>
          </a:bodyPr>
          <a:lstStyle/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spc="-1" dirty="0">
              <a:latin typeface="Segoe UI"/>
            </a:endParaRPr>
          </a:p>
          <a:p>
            <a:pPr>
              <a:lnSpc>
                <a:spcPct val="100000"/>
              </a:lnSpc>
              <a:buClr>
                <a:srgbClr val="404040"/>
              </a:buClr>
              <a:buSzPct val="120000"/>
            </a:pPr>
            <a:endParaRPr lang="pt-BR" b="0" strike="noStrike" spc="-1" dirty="0">
              <a:latin typeface="Segoe UI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r>
              <a:rPr lang="pt-BR" b="1" spc="-1" dirty="0">
                <a:latin typeface="Segoe UI"/>
              </a:rPr>
              <a:t>2º  Workshop de Capacitação em Metodologia de Pesquisa TIC                                           </a:t>
            </a:r>
            <a:r>
              <a:rPr lang="pt-BR" spc="-1" dirty="0">
                <a:latin typeface="Segoe UI"/>
              </a:rPr>
              <a:t>Maputo, Moçambique, 2015    (</a:t>
            </a:r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  <a:t>A4AI, Cetic.br|NIC.br, SIITRI, INCM)</a:t>
            </a: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spc="-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r>
              <a:rPr lang="pt-BR" b="1" spc="-1" dirty="0">
                <a:latin typeface="Segoe UI" panose="020B0502040204020203" pitchFamily="34" charset="0"/>
                <a:cs typeface="Segoe UI" panose="020B0502040204020203" pitchFamily="34" charset="0"/>
              </a:rPr>
              <a:t>Formação e Workshop ITU para PALOP: Indicadores TIC                  </a:t>
            </a:r>
            <a:r>
              <a:rPr lang="pt-BR" spc="-1" dirty="0">
                <a:latin typeface="Segoe UI" panose="020B0502040204020203" pitchFamily="34" charset="0"/>
                <a:cs typeface="Segoe UI" panose="020B0502040204020203" pitchFamily="34" charset="0"/>
              </a:rPr>
              <a:t>Luanda, Angola, 2019 e Praia, Cabo Verde, 2023 (</a:t>
            </a:r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  <a:t>ANACOM, ITU, Cetic.br|NIC.br)</a:t>
            </a:r>
            <a:endParaRPr lang="pt-BR" spc="-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F9BABB7C-89D5-DF8E-E98C-23371D9DA383}"/>
              </a:ext>
            </a:extLst>
          </p:cNvPr>
          <p:cNvSpPr/>
          <p:nvPr/>
        </p:nvSpPr>
        <p:spPr>
          <a:xfrm>
            <a:off x="4223931" y="3143250"/>
            <a:ext cx="4208016" cy="82908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207360" tIns="45000" rIns="90000" bIns="45000" anchor="ctr">
            <a:noAutofit/>
          </a:bodyPr>
          <a:lstStyle/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sz="2400" b="0" strike="noStrike" spc="-1" dirty="0">
              <a:latin typeface="Segoe UI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r>
              <a:rPr lang="pt-BR" b="1" strike="noStrike" spc="-1" dirty="0">
                <a:latin typeface="Segoe UI"/>
              </a:rPr>
              <a:t>Cooperação com o Instituto de Investigação Científica, Inovação e Tecnologias de Informação e Comunicação                              </a:t>
            </a:r>
            <a:r>
              <a:rPr lang="pt-BR" b="0" strike="noStrike" spc="-1" dirty="0">
                <a:latin typeface="Segoe UI"/>
              </a:rPr>
              <a:t>Maputo, Moçambique</a:t>
            </a:r>
          </a:p>
          <a:p>
            <a:pPr>
              <a:lnSpc>
                <a:spcPct val="100000"/>
              </a:lnSpc>
              <a:buClr>
                <a:srgbClr val="404040"/>
              </a:buClr>
              <a:buSzPct val="120000"/>
            </a:pPr>
            <a:endParaRPr lang="pt-BR" b="0" strike="noStrike" spc="-1" dirty="0">
              <a:latin typeface="Segoe UI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sz="2400" b="0" strike="noStrike" spc="-1" dirty="0">
              <a:latin typeface="Segoe UI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sz="2400" b="0" strike="noStrike" spc="-1" dirty="0">
              <a:latin typeface="Segoe UI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sz="2400" b="0" strike="noStrike" spc="-1" dirty="0">
              <a:latin typeface="Arial"/>
            </a:endParaRPr>
          </a:p>
        </p:txBody>
      </p:sp>
      <p:sp>
        <p:nvSpPr>
          <p:cNvPr id="16" name="Rectangle 23">
            <a:extLst>
              <a:ext uri="{FF2B5EF4-FFF2-40B4-BE49-F238E27FC236}">
                <a16:creationId xmlns:a16="http://schemas.microsoft.com/office/drawing/2014/main" id="{22A545EB-764C-1E67-5697-7457CA0E48B0}"/>
              </a:ext>
            </a:extLst>
          </p:cNvPr>
          <p:cNvSpPr/>
          <p:nvPr/>
        </p:nvSpPr>
        <p:spPr>
          <a:xfrm>
            <a:off x="4227301" y="4693285"/>
            <a:ext cx="4373315" cy="82908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207360" tIns="45000" rIns="90000" bIns="45000" anchor="ctr">
            <a:noAutofit/>
          </a:bodyPr>
          <a:lstStyle/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r>
              <a:rPr lang="pt-BR" b="1" strike="noStrike" spc="-1" dirty="0">
                <a:latin typeface="Segoe UI"/>
              </a:rPr>
              <a:t>Seminário “As Meninas e as TIC”, Palestra de Abertura sobre Indicadores TIC desagregados por Gênero                                     </a:t>
            </a:r>
            <a:r>
              <a:rPr lang="pt-BR" b="0" strike="noStrike" spc="-1" dirty="0">
                <a:latin typeface="Segoe UI"/>
              </a:rPr>
              <a:t>Luanda, Angola, 2016 (</a:t>
            </a:r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  <a:t>Ministério das Telecomunicações e Tecnologias de Informação de Angola)</a:t>
            </a:r>
            <a:r>
              <a:rPr lang="pt-BR" b="0" strike="noStrike" spc="-1" dirty="0">
                <a:latin typeface="Segoe UI"/>
              </a:rPr>
              <a:t> </a:t>
            </a: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b="0" strike="noStrike" spc="-1" dirty="0">
              <a:latin typeface="Segoe UI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sz="2400" b="0" strike="noStrike" spc="-1" dirty="0">
              <a:latin typeface="Arial"/>
            </a:endParaRPr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5046C126-411A-DA27-85B2-B5B3F51245FA}"/>
              </a:ext>
            </a:extLst>
          </p:cNvPr>
          <p:cNvSpPr/>
          <p:nvPr/>
        </p:nvSpPr>
        <p:spPr>
          <a:xfrm>
            <a:off x="8350061" y="2995168"/>
            <a:ext cx="3841939" cy="82908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207360" tIns="45000" rIns="90000" bIns="45000" anchor="ctr">
            <a:noAutofit/>
          </a:bodyPr>
          <a:lstStyle/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sz="2400" b="0" strike="noStrike" spc="-1" dirty="0">
              <a:latin typeface="Segoe UI"/>
            </a:endParaRPr>
          </a:p>
          <a:p>
            <a:pPr marL="343080" indent="-343080">
              <a:buClr>
                <a:srgbClr val="404040"/>
              </a:buClr>
              <a:buSzPct val="120000"/>
              <a:buFont typeface="Segoe UI"/>
              <a:buChar char="»"/>
            </a:pPr>
            <a:r>
              <a:rPr lang="pt-BR" b="1" spc="-1" dirty="0">
                <a:latin typeface="Segoe UI" panose="020B0502040204020203" pitchFamily="34" charset="0"/>
                <a:cs typeface="Segoe UI" panose="020B0502040204020203" pitchFamily="34" charset="0"/>
              </a:rPr>
              <a:t>Workshop Conectividade Significativa e Universal             </a:t>
            </a:r>
            <a:r>
              <a:rPr lang="pt-BR" spc="-1" dirty="0">
                <a:latin typeface="Segoe UI" panose="020B0502040204020203" pitchFamily="34" charset="0"/>
                <a:cs typeface="Segoe UI" panose="020B0502040204020203" pitchFamily="34" charset="0"/>
              </a:rPr>
              <a:t>São Tomé, São Tomé e Príncipe, 2025 (ANACOM, ITU, </a:t>
            </a:r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  <a:t>Cetic.br|NIC.br, União Europeia)</a:t>
            </a:r>
            <a:r>
              <a:rPr lang="pt-BR" spc="-1" dirty="0">
                <a:latin typeface="Segoe UI" panose="020B0502040204020203" pitchFamily="34" charset="0"/>
                <a:cs typeface="Segoe UI" panose="020B0502040204020203" pitchFamily="34" charset="0"/>
              </a:rPr>
              <a:t>                   </a:t>
            </a:r>
            <a:endParaRPr lang="pt-BR" strike="noStrike" spc="-1" dirty="0">
              <a:latin typeface="Segoe UI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sz="2400" b="0" strike="noStrike" spc="-1" dirty="0">
              <a:latin typeface="Segoe UI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sz="2400" b="0" strike="noStrike" spc="-1" dirty="0">
              <a:latin typeface="Segoe UI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sz="2400" b="0" strike="noStrike" spc="-1" dirty="0">
              <a:latin typeface="Arial"/>
            </a:endParaRPr>
          </a:p>
        </p:txBody>
      </p:sp>
      <p:pic>
        <p:nvPicPr>
          <p:cNvPr id="2" name="Imagem 1" descr="Grupo de pessoas em pé lado a lado&#10;&#10;Descrição gerada automaticamente">
            <a:extLst>
              <a:ext uri="{FF2B5EF4-FFF2-40B4-BE49-F238E27FC236}">
                <a16:creationId xmlns:a16="http://schemas.microsoft.com/office/drawing/2014/main" id="{13BEFBB1-CF64-E746-9325-64DABDFC47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8461" y="3909626"/>
            <a:ext cx="2807024" cy="167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6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223590-996B-FA9B-2F28-F37FDF83A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AE47334-518A-E0A1-AB4C-EA646AC445D5}"/>
              </a:ext>
            </a:extLst>
          </p:cNvPr>
          <p:cNvSpPr txBox="1"/>
          <p:nvPr/>
        </p:nvSpPr>
        <p:spPr>
          <a:xfrm>
            <a:off x="4219575" y="476143"/>
            <a:ext cx="6838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 </a:t>
            </a:r>
            <a:r>
              <a:rPr lang="pt-BR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ORGANIZADORES – Cetic.br </a:t>
            </a:r>
          </a:p>
        </p:txBody>
      </p:sp>
      <p:pic>
        <p:nvPicPr>
          <p:cNvPr id="126" name="Imagem 3" descr="Texto&#10;&#10;Descrição gerada automaticamente">
            <a:extLst>
              <a:ext uri="{FF2B5EF4-FFF2-40B4-BE49-F238E27FC236}">
                <a16:creationId xmlns:a16="http://schemas.microsoft.com/office/drawing/2014/main" id="{A9805378-933C-6AFD-A333-EFA69AF17FC7}"/>
              </a:ext>
            </a:extLst>
          </p:cNvPr>
          <p:cNvPicPr/>
          <p:nvPr/>
        </p:nvPicPr>
        <p:blipFill>
          <a:blip r:embed="rId3"/>
          <a:srcRect l="60831" t="26420" r="21928" b="24307"/>
          <a:stretch/>
        </p:blipFill>
        <p:spPr>
          <a:xfrm>
            <a:off x="2061756" y="5305686"/>
            <a:ext cx="621205" cy="566709"/>
          </a:xfrm>
          <a:prstGeom prst="rect">
            <a:avLst/>
          </a:prstGeom>
          <a:ln w="0">
            <a:noFill/>
          </a:ln>
        </p:spPr>
      </p:pic>
      <p:pic>
        <p:nvPicPr>
          <p:cNvPr id="127" name="Picture 6" descr="Text&#10;&#10;Description automatically generated">
            <a:extLst>
              <a:ext uri="{FF2B5EF4-FFF2-40B4-BE49-F238E27FC236}">
                <a16:creationId xmlns:a16="http://schemas.microsoft.com/office/drawing/2014/main" id="{41D558B6-0353-593E-1D38-9E331289C37A}"/>
              </a:ext>
            </a:extLst>
          </p:cNvPr>
          <p:cNvPicPr/>
          <p:nvPr/>
        </p:nvPicPr>
        <p:blipFill>
          <a:blip r:embed="rId4"/>
          <a:srcRect t="4448" r="68284" b="11252"/>
          <a:stretch/>
        </p:blipFill>
        <p:spPr>
          <a:xfrm>
            <a:off x="303134" y="5314186"/>
            <a:ext cx="815941" cy="683201"/>
          </a:xfrm>
          <a:prstGeom prst="rect">
            <a:avLst/>
          </a:prstGeom>
          <a:ln w="0">
            <a:noFill/>
          </a:ln>
        </p:spPr>
      </p:pic>
      <p:pic>
        <p:nvPicPr>
          <p:cNvPr id="128" name="Picture 6" descr="Text&#10;&#10;Description automatically generated">
            <a:extLst>
              <a:ext uri="{FF2B5EF4-FFF2-40B4-BE49-F238E27FC236}">
                <a16:creationId xmlns:a16="http://schemas.microsoft.com/office/drawing/2014/main" id="{95ABEFFB-D131-43B4-B194-005B8F0103F8}"/>
              </a:ext>
            </a:extLst>
          </p:cNvPr>
          <p:cNvPicPr/>
          <p:nvPr/>
        </p:nvPicPr>
        <p:blipFill>
          <a:blip r:embed="rId4"/>
          <a:srcRect l="37992" t="5730" r="30511"/>
          <a:stretch/>
        </p:blipFill>
        <p:spPr>
          <a:xfrm>
            <a:off x="1244065" y="5314186"/>
            <a:ext cx="724698" cy="683201"/>
          </a:xfrm>
          <a:prstGeom prst="rect">
            <a:avLst/>
          </a:prstGeom>
          <a:ln w="0">
            <a:noFill/>
          </a:ln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6294B007-19FB-6C00-3FED-1515415B5EDA}"/>
              </a:ext>
            </a:extLst>
          </p:cNvPr>
          <p:cNvSpPr txBox="1"/>
          <p:nvPr/>
        </p:nvSpPr>
        <p:spPr>
          <a:xfrm>
            <a:off x="303134" y="1572999"/>
            <a:ext cx="11509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Apoio técnico – PALOP </a:t>
            </a: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33D3F1E4-DA69-EC9A-D01F-2CFF8DECE615}"/>
              </a:ext>
            </a:extLst>
          </p:cNvPr>
          <p:cNvSpPr/>
          <p:nvPr/>
        </p:nvSpPr>
        <p:spPr>
          <a:xfrm>
            <a:off x="92114" y="3322600"/>
            <a:ext cx="4356061" cy="82908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207360" tIns="45000" rIns="90000" bIns="45000" anchor="ctr">
            <a:noAutofit/>
          </a:bodyPr>
          <a:lstStyle/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r>
              <a:rPr lang="pt-BR" b="1" strike="noStrike" spc="-1" dirty="0">
                <a:latin typeface="Segoe UI"/>
              </a:rPr>
              <a:t>1ª  Reunião de Telemedicina e Telessaúde da CPLP                    </a:t>
            </a:r>
            <a:r>
              <a:rPr lang="pt-BR" b="0" strike="noStrike" spc="-1" dirty="0">
                <a:latin typeface="Segoe UI"/>
              </a:rPr>
              <a:t>Praia, Cabo Verde, 2017              (</a:t>
            </a:r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  <a:t>Ministério de Saúde e da Segurança Social de Cabo Verde, Ministério da Saúde, CPLP, Cetic.br|NIC.br )</a:t>
            </a:r>
            <a:endParaRPr lang="pt-BR" b="0" strike="noStrike" spc="-1" dirty="0">
              <a:latin typeface="Segoe UI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sz="2400" b="0" strike="noStrike" spc="-1" dirty="0">
              <a:latin typeface="Segoe UI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sz="2400" b="0" strike="noStrike" spc="-1" dirty="0">
              <a:latin typeface="Segoe UI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sz="2400" b="0" strike="noStrike" spc="-1" dirty="0">
              <a:latin typeface="Arial"/>
            </a:endParaRPr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1CC4A43F-447D-C5A1-B759-9E658A8DA4C2}"/>
              </a:ext>
            </a:extLst>
          </p:cNvPr>
          <p:cNvSpPr/>
          <p:nvPr/>
        </p:nvSpPr>
        <p:spPr>
          <a:xfrm>
            <a:off x="4128681" y="2990850"/>
            <a:ext cx="4208016" cy="82908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207360" tIns="45000" rIns="90000" bIns="45000" anchor="ctr">
            <a:noAutofit/>
          </a:bodyPr>
          <a:lstStyle/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sz="2400" b="0" strike="noStrike" spc="-1" dirty="0">
              <a:latin typeface="Segoe UI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r>
              <a:rPr lang="pt-BR" b="1" strike="noStrike" spc="-1" dirty="0">
                <a:latin typeface="Segoe UI"/>
              </a:rPr>
              <a:t>Plano de Contingência COVID-19 para o Sistema Educacional    </a:t>
            </a:r>
            <a:r>
              <a:rPr lang="pt-BR" b="0" strike="noStrike" spc="-1" dirty="0">
                <a:latin typeface="Segoe UI"/>
              </a:rPr>
              <a:t>Maputo, Moçambique, 2020 (</a:t>
            </a:r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  <a:t>UNESCO, Ministério da Educação de Moçambique, Cetic.br|NIC.br )</a:t>
            </a:r>
            <a:endParaRPr lang="pt-BR" b="0" strike="noStrike" spc="-1" dirty="0">
              <a:latin typeface="Segoe UI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sz="2400" b="0" strike="noStrike" spc="-1" dirty="0">
              <a:latin typeface="Segoe UI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sz="2400" b="0" strike="noStrike" spc="-1" dirty="0">
              <a:latin typeface="Segoe UI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sz="2400" b="0" strike="noStrike" spc="-1" dirty="0">
              <a:latin typeface="Arial"/>
            </a:endParaRPr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4A075173-8E36-1D69-F240-160AEDC40918}"/>
              </a:ext>
            </a:extLst>
          </p:cNvPr>
          <p:cNvSpPr/>
          <p:nvPr/>
        </p:nvSpPr>
        <p:spPr>
          <a:xfrm>
            <a:off x="8477022" y="3389275"/>
            <a:ext cx="3612229" cy="82908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207360" tIns="45000" rIns="90000" bIns="45000" anchor="ctr">
            <a:noAutofit/>
          </a:bodyPr>
          <a:lstStyle/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sz="2400" b="0" strike="noStrike" spc="-1" dirty="0">
              <a:latin typeface="Segoe UI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r>
              <a:rPr lang="pt-BR" b="1" spc="-1" dirty="0">
                <a:latin typeface="Segoe UI"/>
              </a:rPr>
              <a:t>Plano de Contingência COVID-19 para o Sistema Educacional &amp; Webinário</a:t>
            </a:r>
            <a:r>
              <a:rPr lang="pt-BR" b="1" spc="-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pc="-1" dirty="0">
                <a:latin typeface="Segoe UI" panose="020B0502040204020203" pitchFamily="34" charset="0"/>
                <a:cs typeface="Segoe UI" panose="020B0502040204020203" pitchFamily="34" charset="0"/>
              </a:rPr>
              <a:t>Cabo Verde / Moçambique, 2020 e 2021                          (</a:t>
            </a:r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  <a:t>UNESCO, Ministério da Educação de Cabo Verde, Cetic.br|NIC.br )</a:t>
            </a:r>
            <a:endParaRPr lang="pt-BR" b="0" strike="noStrike" spc="-1" dirty="0">
              <a:latin typeface="Segoe UI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sz="2400" b="0" strike="noStrike" spc="-1" dirty="0">
              <a:latin typeface="Segoe UI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sz="2400" b="0" strike="noStrike" spc="-1" dirty="0">
              <a:latin typeface="Segoe UI"/>
            </a:endParaRPr>
          </a:p>
          <a:p>
            <a:pPr marL="343080" indent="-343080">
              <a:lnSpc>
                <a:spcPct val="100000"/>
              </a:lnSpc>
              <a:buClr>
                <a:srgbClr val="404040"/>
              </a:buClr>
              <a:buSzPct val="120000"/>
              <a:buFont typeface="Segoe UI"/>
              <a:buChar char="»"/>
            </a:pPr>
            <a:endParaRPr lang="pt-BR" sz="2400" b="0" strike="noStrike" spc="-1" dirty="0">
              <a:latin typeface="Arial"/>
            </a:endParaRPr>
          </a:p>
        </p:txBody>
      </p:sp>
      <p:pic>
        <p:nvPicPr>
          <p:cNvPr id="4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13D30A63-A545-58BF-01C1-85F5B63409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500" y="4208830"/>
            <a:ext cx="2945972" cy="2031947"/>
          </a:xfrm>
          <a:prstGeom prst="rect">
            <a:avLst/>
          </a:prstGeom>
        </p:spPr>
      </p:pic>
      <p:pic>
        <p:nvPicPr>
          <p:cNvPr id="5" name="Imagem 2">
            <a:extLst>
              <a:ext uri="{FF2B5EF4-FFF2-40B4-BE49-F238E27FC236}">
                <a16:creationId xmlns:a16="http://schemas.microsoft.com/office/drawing/2014/main" id="{E6CB8EB4-C661-421F-1242-D45F6522C6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6126" y="4115510"/>
            <a:ext cx="3268223" cy="154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825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ED5E8-878C-D9AF-9C62-81A6152E4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219DCD2-AEF5-E398-9C68-41130AC982F6}"/>
              </a:ext>
            </a:extLst>
          </p:cNvPr>
          <p:cNvSpPr txBox="1"/>
          <p:nvPr/>
        </p:nvSpPr>
        <p:spPr>
          <a:xfrm>
            <a:off x="4219575" y="476143"/>
            <a:ext cx="6588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 </a:t>
            </a:r>
            <a:r>
              <a:rPr lang="pt-BR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ORGANIZADORES – UNU-EGOV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71FEE75-01F7-5D18-18DC-38143D0236E6}"/>
              </a:ext>
            </a:extLst>
          </p:cNvPr>
          <p:cNvSpPr txBox="1">
            <a:spLocks/>
          </p:cNvSpPr>
          <p:nvPr/>
        </p:nvSpPr>
        <p:spPr>
          <a:xfrm>
            <a:off x="1092200" y="1353593"/>
            <a:ext cx="11252201" cy="4361407"/>
          </a:xfrm>
          <a:prstGeom prst="rect">
            <a:avLst/>
          </a:prstGeom>
          <a:noFill/>
        </p:spPr>
        <p:txBody>
          <a:bodyPr lIns="360000" tIns="360000" rIns="360000" bIns="360000"/>
          <a:lstStyle>
            <a:lvl1pPr marL="457200" indent="-457200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171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828343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742514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656685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1828343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Parte integrante da UNU</a:t>
            </a:r>
          </a:p>
          <a:p>
            <a:pPr marR="0" lvl="0" algn="l" defTabSz="1828343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Um </a:t>
            </a:r>
            <a:r>
              <a:rPr kumimoji="0" lang="pt-BR" sz="18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think tank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dedicado </a:t>
            </a:r>
            <a:r>
              <a:rPr lang="pt-BR" sz="1800" dirty="0">
                <a:latin typeface="Segoe UI" panose="020B0502040204020203" pitchFamily="34" charset="0"/>
                <a:cs typeface="Segoe UI" panose="020B0502040204020203" pitchFamily="34" charset="0"/>
              </a:rPr>
              <a:t>à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Governação Digital (EGOV)</a:t>
            </a:r>
          </a:p>
          <a:p>
            <a:pPr marR="0" lvl="0" algn="l" defTabSz="1828343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Um centro de referência em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investigação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, serviços de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assessoria e consultoria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, e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capacitação</a:t>
            </a:r>
          </a:p>
          <a:p>
            <a:pPr marR="0" lvl="0" algn="l" defTabSz="1828343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Uma ponte entre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investigação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e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políticas públicas</a:t>
            </a:r>
          </a:p>
          <a:p>
            <a:pPr marR="0" lvl="0" algn="l" defTabSz="1828343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Foco particular em:</a:t>
            </a:r>
          </a:p>
          <a:p>
            <a:pPr marL="1346200" lvl="1" indent="-433388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Inovação nos serviços públicos</a:t>
            </a:r>
          </a:p>
          <a:p>
            <a:pPr marL="1346200" lvl="1" indent="-433388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Processos de tomada de decisão informada, com o objectivo de incentivar e promover instituições transparentes, responsáveis e prestadoras de contas</a:t>
            </a:r>
          </a:p>
          <a:p>
            <a:pPr marL="1346200" lvl="1" indent="-433388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Desenvolvimento sustentável, inclusão social e cidadania ativa</a:t>
            </a:r>
            <a:endParaRPr kumimoji="0" lang="en-JP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373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CE4F2-0FB8-31A1-E240-3FC848BFE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C7C7402A-DF25-6FA3-7476-2C2EFC9B4EB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r="39381"/>
          <a:stretch>
            <a:fillRect/>
          </a:stretch>
        </p:blipFill>
        <p:spPr>
          <a:xfrm>
            <a:off x="465771" y="1980115"/>
            <a:ext cx="2772730" cy="2220344"/>
          </a:xfrm>
          <a:prstGeom prst="rect">
            <a:avLst/>
          </a:prstGeom>
        </p:spPr>
      </p:pic>
      <p:sp>
        <p:nvSpPr>
          <p:cNvPr id="3" name="CaixaDeTexto 1">
            <a:extLst>
              <a:ext uri="{FF2B5EF4-FFF2-40B4-BE49-F238E27FC236}">
                <a16:creationId xmlns:a16="http://schemas.microsoft.com/office/drawing/2014/main" id="{85039BA9-E10A-FB01-38B4-331A92169C3C}"/>
              </a:ext>
            </a:extLst>
          </p:cNvPr>
          <p:cNvSpPr txBox="1"/>
          <p:nvPr/>
        </p:nvSpPr>
        <p:spPr>
          <a:xfrm>
            <a:off x="4219575" y="476143"/>
            <a:ext cx="6588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 </a:t>
            </a:r>
            <a:r>
              <a:rPr lang="pt-BR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ORGANIZADORES – UNU-EGOV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6EE1A4-D177-D472-6A67-0486B5DA616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45435"/>
          <a:stretch>
            <a:fillRect/>
          </a:stretch>
        </p:blipFill>
        <p:spPr>
          <a:xfrm>
            <a:off x="177800" y="3362377"/>
            <a:ext cx="2495808" cy="222034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45884FF-4FD4-375C-3FE5-325867AB229C}"/>
              </a:ext>
            </a:extLst>
          </p:cNvPr>
          <p:cNvSpPr/>
          <p:nvPr/>
        </p:nvSpPr>
        <p:spPr>
          <a:xfrm>
            <a:off x="2654300" y="1714500"/>
            <a:ext cx="1371600" cy="15208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0D15027-A0E1-A34B-1FF1-9D897045BAA9}"/>
              </a:ext>
            </a:extLst>
          </p:cNvPr>
          <p:cNvSpPr txBox="1">
            <a:spLocks/>
          </p:cNvSpPr>
          <p:nvPr/>
        </p:nvSpPr>
        <p:spPr>
          <a:xfrm>
            <a:off x="3238502" y="1231899"/>
            <a:ext cx="9041436" cy="4895957"/>
          </a:xfrm>
          <a:prstGeom prst="rect">
            <a:avLst/>
          </a:prstGeom>
          <a:noFill/>
        </p:spPr>
        <p:txBody>
          <a:bodyPr lIns="360000" tIns="360000" rIns="360000" bIns="360000"/>
          <a:lstStyle>
            <a:lvl1pPr marL="457200" indent="-457200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171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828343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742514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656685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34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pt-BR" sz="17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Arial Unicode MS" panose="020B0604020202020204" pitchFamily="34" charset="-128"/>
                <a:cs typeface="Segoe UI" panose="020B0502040204020203" pitchFamily="34" charset="0"/>
              </a:rPr>
              <a:t>Para desenvolver estas áreas de atuação, a UNU-EGOV:</a:t>
            </a:r>
          </a:p>
          <a:p>
            <a:pPr marR="0" lvl="0" algn="l" defTabSz="1828343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7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Arial Unicode MS" panose="020B0604020202020204" pitchFamily="34" charset="-128"/>
                <a:cs typeface="Segoe UI" panose="020B0502040204020203" pitchFamily="34" charset="0"/>
              </a:rPr>
              <a:t>produz </a:t>
            </a:r>
            <a:r>
              <a:rPr kumimoji="0" lang="pt-BR" sz="17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Arial Unicode MS" panose="020B0604020202020204" pitchFamily="34" charset="-128"/>
                <a:cs typeface="Segoe UI" panose="020B0502040204020203" pitchFamily="34" charset="0"/>
              </a:rPr>
              <a:t>investigação rigorosa e relevante</a:t>
            </a:r>
            <a:r>
              <a:rPr kumimoji="0" lang="pt-BR" sz="17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Arial Unicode MS" panose="020B0604020202020204" pitchFamily="34" charset="-128"/>
                <a:cs typeface="Segoe UI" panose="020B0502040204020203" pitchFamily="34" charset="0"/>
              </a:rPr>
              <a:t> para a formulação de políticas públicas</a:t>
            </a:r>
          </a:p>
          <a:p>
            <a:pPr marR="0" lvl="0" algn="l" defTabSz="1828343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7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Arial Unicode MS" panose="020B0604020202020204" pitchFamily="34" charset="-128"/>
                <a:cs typeface="Segoe UI" panose="020B0502040204020203" pitchFamily="34" charset="0"/>
              </a:rPr>
              <a:t>transforma</a:t>
            </a:r>
            <a:r>
              <a:rPr kumimoji="0" lang="pt-BR" sz="17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Arial Unicode MS" panose="020B0604020202020204" pitchFamily="34" charset="-128"/>
                <a:cs typeface="Segoe UI" panose="020B0502040204020203" pitchFamily="34" charset="0"/>
              </a:rPr>
              <a:t> os </a:t>
            </a:r>
            <a:r>
              <a:rPr kumimoji="0" lang="pt-BR" sz="17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Arial Unicode MS" panose="020B0604020202020204" pitchFamily="34" charset="-128"/>
                <a:cs typeface="Segoe UI" panose="020B0502040204020203" pitchFamily="34" charset="0"/>
              </a:rPr>
              <a:t>resultados da investigação</a:t>
            </a:r>
            <a:r>
              <a:rPr kumimoji="0" lang="pt-BR" sz="17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Arial Unicode MS" panose="020B0604020202020204" pitchFamily="34" charset="-128"/>
                <a:cs typeface="Segoe UI" panose="020B0502040204020203" pitchFamily="34" charset="0"/>
              </a:rPr>
              <a:t> em </a:t>
            </a:r>
            <a:r>
              <a:rPr kumimoji="0" lang="pt-BR" sz="17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Arial Unicode MS" panose="020B0604020202020204" pitchFamily="34" charset="-128"/>
                <a:cs typeface="Segoe UI" panose="020B0502040204020203" pitchFamily="34" charset="0"/>
              </a:rPr>
              <a:t>instrumentos valiosos e úteis</a:t>
            </a:r>
            <a:r>
              <a:rPr kumimoji="0" lang="pt-BR" sz="17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Arial Unicode MS" panose="020B0604020202020204" pitchFamily="34" charset="-128"/>
                <a:cs typeface="Segoe UI" panose="020B0502040204020203" pitchFamily="34" charset="0"/>
              </a:rPr>
              <a:t> para a tomada de decisão</a:t>
            </a:r>
          </a:p>
          <a:p>
            <a:pPr marR="0" lvl="0" algn="l" defTabSz="1828343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7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Arial Unicode MS" panose="020B0604020202020204" pitchFamily="34" charset="-128"/>
                <a:cs typeface="Segoe UI" panose="020B0502040204020203" pitchFamily="34" charset="0"/>
              </a:rPr>
              <a:t>desenvolve</a:t>
            </a:r>
            <a:r>
              <a:rPr kumimoji="0" lang="pt-BR" sz="17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Arial Unicode MS" panose="020B0604020202020204" pitchFamily="34" charset="-128"/>
                <a:cs typeface="Segoe UI" panose="020B0502040204020203" pitchFamily="34" charset="0"/>
              </a:rPr>
              <a:t> </a:t>
            </a:r>
            <a:r>
              <a:rPr kumimoji="0" lang="pt-BR" sz="17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Arial Unicode MS" panose="020B0604020202020204" pitchFamily="34" charset="-128"/>
                <a:cs typeface="Segoe UI" panose="020B0502040204020203" pitchFamily="34" charset="0"/>
              </a:rPr>
              <a:t>capacidades e competências para aplicar esses instrumentos</a:t>
            </a:r>
            <a:r>
              <a:rPr kumimoji="0" lang="pt-BR" sz="17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Arial Unicode MS" panose="020B0604020202020204" pitchFamily="34" charset="-128"/>
                <a:cs typeface="Segoe UI" panose="020B0502040204020203" pitchFamily="34" charset="0"/>
              </a:rPr>
              <a:t> em todo o sistema das Nações Unidas, governos e organizações intergovernamentais</a:t>
            </a:r>
          </a:p>
          <a:p>
            <a:pPr marR="0" lvl="0" algn="l" defTabSz="1828343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7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Arial Unicode MS" panose="020B0604020202020204" pitchFamily="34" charset="-128"/>
                <a:cs typeface="Segoe UI" panose="020B0502040204020203" pitchFamily="34" charset="0"/>
              </a:rPr>
              <a:t>implementa projetos de assessoria</a:t>
            </a:r>
            <a:r>
              <a:rPr kumimoji="0" lang="pt-BR" sz="17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Arial Unicode MS" panose="020B0604020202020204" pitchFamily="34" charset="-128"/>
                <a:cs typeface="Segoe UI" panose="020B0502040204020203" pitchFamily="34" charset="0"/>
              </a:rPr>
              <a:t> adaptados às necessidades específicas de governos e organizações</a:t>
            </a:r>
          </a:p>
          <a:p>
            <a:pPr marR="0" lvl="0" algn="l" defTabSz="1828343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7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Arial Unicode MS" panose="020B0604020202020204" pitchFamily="34" charset="-128"/>
                <a:cs typeface="Segoe UI" panose="020B0502040204020203" pitchFamily="34" charset="0"/>
              </a:rPr>
              <a:t>promove redes de colaboração</a:t>
            </a:r>
            <a:r>
              <a:rPr kumimoji="0" lang="pt-BR" sz="17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Arial Unicode MS" panose="020B0604020202020204" pitchFamily="34" charset="-128"/>
                <a:cs typeface="Segoe UI" panose="020B0502040204020203" pitchFamily="34" charset="0"/>
              </a:rPr>
              <a:t> entre investigadores, académicos e decisores políticos</a:t>
            </a:r>
          </a:p>
          <a:p>
            <a:pPr marR="0" lvl="0" algn="l" defTabSz="1828343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7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Arial Unicode MS" panose="020B0604020202020204" pitchFamily="34" charset="-128"/>
                <a:cs typeface="Segoe UI" panose="020B0502040204020203" pitchFamily="34" charset="0"/>
              </a:rPr>
              <a:t>monitoriza, avalia e divulga os mais recentes desenvolvimentos </a:t>
            </a:r>
            <a:r>
              <a:rPr kumimoji="0" lang="pt-BR" sz="17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Arial Unicode MS" panose="020B0604020202020204" pitchFamily="34" charset="-128"/>
                <a:cs typeface="Segoe UI" panose="020B0502040204020203" pitchFamily="34" charset="0"/>
              </a:rPr>
              <a:t>na área da Governação Digital.</a:t>
            </a:r>
            <a:endParaRPr kumimoji="0" lang="en-GB" sz="17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 panose="020B0502040204020203" pitchFamily="34" charset="0"/>
              <a:ea typeface="Arial Unicode MS" panose="020B0604020202020204" pitchFamily="34" charset="-128"/>
              <a:cs typeface="Segoe UI" panose="020B0502040204020203" pitchFamily="34" charset="0"/>
            </a:endParaRPr>
          </a:p>
          <a:p>
            <a:pPr marL="457200" marR="0" lvl="0" indent="-457200" algn="l" defTabSz="1828343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JP" sz="1400" b="0" i="0" u="none" strike="noStrike" kern="1200" cap="none" spc="0" normalizeH="0" baseline="0" noProof="0" dirty="0">
              <a:ln>
                <a:noFill/>
              </a:ln>
              <a:solidFill>
                <a:srgbClr val="10234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9EB51CE-9411-2B6E-AD8E-807262B0A781}"/>
              </a:ext>
            </a:extLst>
          </p:cNvPr>
          <p:cNvSpPr/>
          <p:nvPr/>
        </p:nvSpPr>
        <p:spPr>
          <a:xfrm>
            <a:off x="-596900" y="4276779"/>
            <a:ext cx="1371600" cy="15208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5491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BFE1C1-1B74-D53D-1CD3-DE1CA3B99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70C8706-8D1D-CB64-4F3B-73D189159BD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3798"/>
          <a:stretch>
            <a:fillRect/>
          </a:stretch>
        </p:blipFill>
        <p:spPr>
          <a:xfrm>
            <a:off x="2933700" y="1397000"/>
            <a:ext cx="9258300" cy="4985167"/>
          </a:xfrm>
          <a:prstGeom prst="rect">
            <a:avLst/>
          </a:prstGeom>
        </p:spPr>
      </p:pic>
      <p:sp>
        <p:nvSpPr>
          <p:cNvPr id="7" name="CaixaDeTexto 1">
            <a:extLst>
              <a:ext uri="{FF2B5EF4-FFF2-40B4-BE49-F238E27FC236}">
                <a16:creationId xmlns:a16="http://schemas.microsoft.com/office/drawing/2014/main" id="{1A270F92-A7F6-880C-B8A5-BFDD9DD8B90A}"/>
              </a:ext>
            </a:extLst>
          </p:cNvPr>
          <p:cNvSpPr txBox="1"/>
          <p:nvPr/>
        </p:nvSpPr>
        <p:spPr>
          <a:xfrm>
            <a:off x="4219575" y="476143"/>
            <a:ext cx="6588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 </a:t>
            </a:r>
            <a:r>
              <a:rPr lang="pt-BR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ORGANIZADORES – UNU-EGOV</a:t>
            </a:r>
          </a:p>
        </p:txBody>
      </p:sp>
    </p:spTree>
    <p:extLst>
      <p:ext uri="{BB962C8B-B14F-4D97-AF65-F5344CB8AC3E}">
        <p14:creationId xmlns:p14="http://schemas.microsoft.com/office/powerpoint/2010/main" val="280132217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1C822341B16343A2E09B24A292D828" ma:contentTypeVersion="3" ma:contentTypeDescription="Create a new document." ma:contentTypeScope="" ma:versionID="4bc3e7e51e6a4710c681ebbbb0c0d95f">
  <xsd:schema xmlns:xsd="http://www.w3.org/2001/XMLSchema" xmlns:xs="http://www.w3.org/2001/XMLSchema" xmlns:p="http://schemas.microsoft.com/office/2006/metadata/properties" xmlns:ns2="30cfe5a4-433c-47b1-af4f-40f3e8c2de10" targetNamespace="http://schemas.microsoft.com/office/2006/metadata/properties" ma:root="true" ma:fieldsID="7d2e444dd72e7ca914b6541953b41251" ns2:_="">
    <xsd:import namespace="30cfe5a4-433c-47b1-af4f-40f3e8c2de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cfe5a4-433c-47b1-af4f-40f3e8c2de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9F1ACC3-8130-4668-B184-262F589AE62F}"/>
</file>

<file path=customXml/itemProps2.xml><?xml version="1.0" encoding="utf-8"?>
<ds:datastoreItem xmlns:ds="http://schemas.openxmlformats.org/officeDocument/2006/customXml" ds:itemID="{08C29A4D-62AA-47D4-AA87-0CA2FBBF10C1}"/>
</file>

<file path=customXml/itemProps3.xml><?xml version="1.0" encoding="utf-8"?>
<ds:datastoreItem xmlns:ds="http://schemas.openxmlformats.org/officeDocument/2006/customXml" ds:itemID="{18C911DB-8AF4-4EE9-A685-A0D87C421741}"/>
</file>

<file path=docProps/app.xml><?xml version="1.0" encoding="utf-8"?>
<Properties xmlns="http://schemas.openxmlformats.org/officeDocument/2006/extended-properties" xmlns:vt="http://schemas.openxmlformats.org/officeDocument/2006/docPropsVTypes">
  <TotalTime>6055</TotalTime>
  <Words>1437</Words>
  <Application>Microsoft Office PowerPoint</Application>
  <PresentationFormat>Widescreen</PresentationFormat>
  <Paragraphs>183</Paragraphs>
  <Slides>19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Aptos</vt:lpstr>
      <vt:lpstr>Aptos Display</vt:lpstr>
      <vt:lpstr>Arial</vt:lpstr>
      <vt:lpstr>Calibri</vt:lpstr>
      <vt:lpstr>Courier New</vt:lpstr>
      <vt:lpstr>Segoe UI</vt:lpstr>
      <vt:lpstr>Segoe UI Semibold</vt:lpstr>
      <vt:lpstr>Wingdings</vt:lpstr>
      <vt:lpstr>Tema do Office</vt:lpstr>
      <vt:lpstr>Personalizar design</vt:lpstr>
      <vt:lpstr>Apresentação do projeto para capacitação e cooperação em governo digital nos PALOP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Obrigad@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Thiago Planchart</dc:creator>
  <cp:lastModifiedBy>Delfina Soares</cp:lastModifiedBy>
  <cp:revision>63</cp:revision>
  <dcterms:created xsi:type="dcterms:W3CDTF">2025-07-03T18:28:25Z</dcterms:created>
  <dcterms:modified xsi:type="dcterms:W3CDTF">2025-07-15T12:49:16Z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0x010100A71C822341B16343A2E09B24A292D828</vt:lpwstr>
  </property>
</Properties>
</file>